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61" r:id="rId4"/>
    <p:sldId id="264" r:id="rId5"/>
    <p:sldId id="265" r:id="rId6"/>
    <p:sldId id="26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5F4F9-CCAE-4875-93C1-404D7117A02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sr-Latn-RS"/>
        </a:p>
      </dgm:t>
    </dgm:pt>
    <dgm:pt modelId="{F5AD1A42-F793-4DEC-9DBD-523C286768A9}">
      <dgm:prSet phldrT="[Text]" custT="1"/>
      <dgm:spPr/>
      <dgm:t>
        <a:bodyPr/>
        <a:lstStyle/>
        <a:p>
          <a:r>
            <a:rPr lang="sr-Cyrl-CS" sz="2000" cap="none">
              <a:solidFill>
                <a:schemeClr val="tx1"/>
              </a:solidFill>
            </a:rPr>
            <a:t>Креирање ПОРТАЛА и формирање „</a:t>
          </a:r>
          <a:r>
            <a:rPr lang="sr-Cyrl-RS" sz="2000" cap="none">
              <a:solidFill>
                <a:schemeClr val="tx1"/>
              </a:solidFill>
            </a:rPr>
            <a:t>Це</a:t>
          </a:r>
          <a:r>
            <a:rPr lang="sr-Latn-RS" sz="2000" cap="none">
              <a:solidFill>
                <a:schemeClr val="tx1"/>
              </a:solidFill>
            </a:rPr>
            <a:t>нтра за дигитално учење</a:t>
          </a:r>
          <a:r>
            <a:rPr lang="sr-Cyrl-CS" sz="2000" cap="none">
              <a:solidFill>
                <a:schemeClr val="tx1"/>
              </a:solidFill>
            </a:rPr>
            <a:t>“ који ће студентима, наставницима и сарадницима омогућити једноставан и ефикасан рад и учење у епидемиолошким условима</a:t>
          </a:r>
          <a:endParaRPr lang="sr-Latn-RS" sz="2000" dirty="0">
            <a:solidFill>
              <a:schemeClr val="tx1"/>
            </a:solidFill>
          </a:endParaRPr>
        </a:p>
      </dgm:t>
    </dgm:pt>
    <dgm:pt modelId="{A3B8EF20-0C4F-458C-A93A-51D5A84FCB60}" type="parTrans" cxnId="{53C57652-D385-4018-B828-80D4C2B71005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F875A3AB-11F9-44A7-8D16-398521E2B364}" type="sibTrans" cxnId="{53C57652-D385-4018-B828-80D4C2B71005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903C8B21-4F5C-4205-B114-632E52CC42F6}">
      <dgm:prSet custT="1"/>
      <dgm:spPr/>
      <dgm:t>
        <a:bodyPr/>
        <a:lstStyle/>
        <a:p>
          <a:r>
            <a:rPr lang="sr-Cyrl-RS" sz="2000" cap="none">
              <a:solidFill>
                <a:schemeClr val="tx1"/>
              </a:solidFill>
            </a:rPr>
            <a:t>Иновирање постојећих предмета који припадају области рачуноводство, ревизија и порези у правцу увођења савремених електронских сервиса и дигитализације</a:t>
          </a:r>
          <a:endParaRPr lang="sr-Cyrl-RS" sz="2000" cap="none" dirty="0">
            <a:solidFill>
              <a:schemeClr val="tx1"/>
            </a:solidFill>
          </a:endParaRPr>
        </a:p>
      </dgm:t>
    </dgm:pt>
    <dgm:pt modelId="{81986F69-B522-4E49-9C39-4D5713542EE9}" type="parTrans" cxnId="{2F06F658-C089-46C9-9758-DF97E85D6C13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89A0D38E-18C7-4419-ACE4-34AA76EB60ED}" type="sibTrans" cxnId="{2F06F658-C089-46C9-9758-DF97E85D6C13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16636EBE-7364-4684-A6F1-9531C5AC0EE7}">
      <dgm:prSet custT="1"/>
      <dgm:spPr/>
      <dgm:t>
        <a:bodyPr/>
        <a:lstStyle/>
        <a:p>
          <a:r>
            <a:rPr lang="sr-Latn-RS" sz="2000" cap="none">
              <a:solidFill>
                <a:schemeClr val="tx1"/>
              </a:solidFill>
            </a:rPr>
            <a:t>Повећа</a:t>
          </a:r>
          <a:r>
            <a:rPr lang="sr-Cyrl-RS" sz="2000" cap="none">
              <a:solidFill>
                <a:schemeClr val="tx1"/>
              </a:solidFill>
            </a:rPr>
            <a:t>ње</a:t>
          </a:r>
          <a:r>
            <a:rPr lang="sr-Latn-RS" sz="2000" cap="none">
              <a:solidFill>
                <a:schemeClr val="tx1"/>
              </a:solidFill>
            </a:rPr>
            <a:t> број</a:t>
          </a:r>
          <a:r>
            <a:rPr lang="sr-Cyrl-RS" sz="2000" cap="none">
              <a:solidFill>
                <a:schemeClr val="tx1"/>
              </a:solidFill>
            </a:rPr>
            <a:t>а</a:t>
          </a:r>
          <a:r>
            <a:rPr lang="sr-Latn-RS" sz="2000" cap="none">
              <a:solidFill>
                <a:schemeClr val="tx1"/>
              </a:solidFill>
            </a:rPr>
            <a:t> студената</a:t>
          </a:r>
          <a:r>
            <a:rPr lang="sr-Cyrl-RS" sz="2000" cap="none">
              <a:solidFill>
                <a:schemeClr val="tx1"/>
              </a:solidFill>
            </a:rPr>
            <a:t> који користе савремене електронске сервисе и који имају дигиталне компетенције неопходне за развој п</a:t>
          </a:r>
          <a:r>
            <a:rPr lang="sr-Latn-RS" sz="2000" cap="none">
              <a:solidFill>
                <a:schemeClr val="tx1"/>
              </a:solidFill>
            </a:rPr>
            <a:t>редузетништв</a:t>
          </a:r>
          <a:r>
            <a:rPr lang="sr-Cyrl-RS" sz="2000" cap="none">
              <a:solidFill>
                <a:schemeClr val="tx1"/>
              </a:solidFill>
            </a:rPr>
            <a:t>а</a:t>
          </a:r>
          <a:r>
            <a:rPr lang="sr-Latn-RS" sz="2000" cap="none">
              <a:solidFill>
                <a:schemeClr val="tx1"/>
              </a:solidFill>
            </a:rPr>
            <a:t>, </a:t>
          </a:r>
          <a:r>
            <a:rPr lang="sr-Cyrl-RS" sz="2000" cap="none">
              <a:solidFill>
                <a:schemeClr val="tx1"/>
              </a:solidFill>
            </a:rPr>
            <a:t>односно покретање</a:t>
          </a:r>
          <a:r>
            <a:rPr lang="sr-Latn-RS" sz="2000" cap="none">
              <a:solidFill>
                <a:schemeClr val="tx1"/>
              </a:solidFill>
            </a:rPr>
            <a:t> сопствен</a:t>
          </a:r>
          <a:r>
            <a:rPr lang="sr-Cyrl-RS" sz="2000" cap="none">
              <a:solidFill>
                <a:schemeClr val="tx1"/>
              </a:solidFill>
            </a:rPr>
            <a:t>ог</a:t>
          </a:r>
          <a:r>
            <a:rPr lang="sr-Latn-RS" sz="2000" cap="none">
              <a:solidFill>
                <a:schemeClr val="tx1"/>
              </a:solidFill>
            </a:rPr>
            <a:t> или настављ</a:t>
          </a:r>
          <a:r>
            <a:rPr lang="sr-Cyrl-RS" sz="2000" cap="none">
              <a:solidFill>
                <a:schemeClr val="tx1"/>
              </a:solidFill>
            </a:rPr>
            <a:t>ање</a:t>
          </a:r>
          <a:r>
            <a:rPr lang="sr-Latn-RS" sz="2000" cap="none">
              <a:solidFill>
                <a:schemeClr val="tx1"/>
              </a:solidFill>
            </a:rPr>
            <a:t> породичн</a:t>
          </a:r>
          <a:r>
            <a:rPr lang="sr-Cyrl-RS" sz="2000" cap="none">
              <a:solidFill>
                <a:schemeClr val="tx1"/>
              </a:solidFill>
            </a:rPr>
            <a:t>ог</a:t>
          </a:r>
          <a:r>
            <a:rPr lang="sr-Latn-RS" sz="2000" cap="none">
              <a:solidFill>
                <a:schemeClr val="tx1"/>
              </a:solidFill>
            </a:rPr>
            <a:t> бизнис</a:t>
          </a:r>
          <a:r>
            <a:rPr lang="sr-Cyrl-RS" sz="2000" cap="none">
              <a:solidFill>
                <a:schemeClr val="tx1"/>
              </a:solidFill>
            </a:rPr>
            <a:t>а</a:t>
          </a:r>
          <a:endParaRPr lang="sr-Latn-RS" sz="2000" cap="none" dirty="0">
            <a:solidFill>
              <a:schemeClr val="tx1"/>
            </a:solidFill>
          </a:endParaRPr>
        </a:p>
      </dgm:t>
    </dgm:pt>
    <dgm:pt modelId="{698937DB-81EA-49F8-AE55-4F8723345AD3}" type="parTrans" cxnId="{E485B2D9-5547-4F97-AE66-A6B872FC614E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F70033B2-AEE5-41ED-91BA-79B878858617}" type="sibTrans" cxnId="{E485B2D9-5547-4F97-AE66-A6B872FC614E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8CA12B25-44D7-450A-A7F3-3B353F2E4C77}" type="pres">
      <dgm:prSet presAssocID="{5EF5F4F9-CCAE-4875-93C1-404D7117A025}" presName="linear" presStyleCnt="0">
        <dgm:presLayoutVars>
          <dgm:dir/>
          <dgm:animLvl val="lvl"/>
          <dgm:resizeHandles val="exact"/>
        </dgm:presLayoutVars>
      </dgm:prSet>
      <dgm:spPr/>
    </dgm:pt>
    <dgm:pt modelId="{5D0E5414-1048-4F3B-BC29-F85E514936B3}" type="pres">
      <dgm:prSet presAssocID="{F5AD1A42-F793-4DEC-9DBD-523C286768A9}" presName="parentLin" presStyleCnt="0"/>
      <dgm:spPr/>
    </dgm:pt>
    <dgm:pt modelId="{B46A61FB-2CBB-4F00-B7C6-32217D75917C}" type="pres">
      <dgm:prSet presAssocID="{F5AD1A42-F793-4DEC-9DBD-523C286768A9}" presName="parentLeftMargin" presStyleLbl="node1" presStyleIdx="0" presStyleCnt="3"/>
      <dgm:spPr/>
    </dgm:pt>
    <dgm:pt modelId="{5311EA92-4D44-49F2-9F4C-1D4A9D9C845C}" type="pres">
      <dgm:prSet presAssocID="{F5AD1A42-F793-4DEC-9DBD-523C286768A9}" presName="parentText" presStyleLbl="node1" presStyleIdx="0" presStyleCnt="3" custScaleX="120369">
        <dgm:presLayoutVars>
          <dgm:chMax val="0"/>
          <dgm:bulletEnabled val="1"/>
        </dgm:presLayoutVars>
      </dgm:prSet>
      <dgm:spPr/>
    </dgm:pt>
    <dgm:pt modelId="{F4BF653C-56D0-4647-A764-1EB9650FD527}" type="pres">
      <dgm:prSet presAssocID="{F5AD1A42-F793-4DEC-9DBD-523C286768A9}" presName="negativeSpace" presStyleCnt="0"/>
      <dgm:spPr/>
    </dgm:pt>
    <dgm:pt modelId="{BA97034D-A2C4-4FAF-9D8F-75300A9DA6F6}" type="pres">
      <dgm:prSet presAssocID="{F5AD1A42-F793-4DEC-9DBD-523C286768A9}" presName="childText" presStyleLbl="conFgAcc1" presStyleIdx="0" presStyleCnt="3">
        <dgm:presLayoutVars>
          <dgm:bulletEnabled val="1"/>
        </dgm:presLayoutVars>
      </dgm:prSet>
      <dgm:spPr/>
    </dgm:pt>
    <dgm:pt modelId="{DBD01F96-96CA-45B4-900A-5686EFD5BF33}" type="pres">
      <dgm:prSet presAssocID="{F875A3AB-11F9-44A7-8D16-398521E2B364}" presName="spaceBetweenRectangles" presStyleCnt="0"/>
      <dgm:spPr/>
    </dgm:pt>
    <dgm:pt modelId="{E9C71250-0539-469C-9B78-1483F772EE5F}" type="pres">
      <dgm:prSet presAssocID="{16636EBE-7364-4684-A6F1-9531C5AC0EE7}" presName="parentLin" presStyleCnt="0"/>
      <dgm:spPr/>
    </dgm:pt>
    <dgm:pt modelId="{EC2161E9-A91B-4142-BD96-8F53C1035E4B}" type="pres">
      <dgm:prSet presAssocID="{16636EBE-7364-4684-A6F1-9531C5AC0EE7}" presName="parentLeftMargin" presStyleLbl="node1" presStyleIdx="0" presStyleCnt="3"/>
      <dgm:spPr/>
    </dgm:pt>
    <dgm:pt modelId="{AACE5921-7EE5-4AA4-AC0B-3CE5B3A37D28}" type="pres">
      <dgm:prSet presAssocID="{16636EBE-7364-4684-A6F1-9531C5AC0EE7}" presName="parentText" presStyleLbl="node1" presStyleIdx="1" presStyleCnt="3" custScaleX="120249">
        <dgm:presLayoutVars>
          <dgm:chMax val="0"/>
          <dgm:bulletEnabled val="1"/>
        </dgm:presLayoutVars>
      </dgm:prSet>
      <dgm:spPr/>
    </dgm:pt>
    <dgm:pt modelId="{CD1CC07B-15CA-48E2-AD3A-FD7C87B1501B}" type="pres">
      <dgm:prSet presAssocID="{16636EBE-7364-4684-A6F1-9531C5AC0EE7}" presName="negativeSpace" presStyleCnt="0"/>
      <dgm:spPr/>
    </dgm:pt>
    <dgm:pt modelId="{92B94247-6F89-4057-8EAF-23C5CFD12B34}" type="pres">
      <dgm:prSet presAssocID="{16636EBE-7364-4684-A6F1-9531C5AC0EE7}" presName="childText" presStyleLbl="conFgAcc1" presStyleIdx="1" presStyleCnt="3">
        <dgm:presLayoutVars>
          <dgm:bulletEnabled val="1"/>
        </dgm:presLayoutVars>
      </dgm:prSet>
      <dgm:spPr/>
    </dgm:pt>
    <dgm:pt modelId="{AC485D25-857B-48D5-8D1E-B83C5BFAD978}" type="pres">
      <dgm:prSet presAssocID="{F70033B2-AEE5-41ED-91BA-79B878858617}" presName="spaceBetweenRectangles" presStyleCnt="0"/>
      <dgm:spPr/>
    </dgm:pt>
    <dgm:pt modelId="{D47FD228-72F9-4C6B-BEE8-BA0F2DDBE271}" type="pres">
      <dgm:prSet presAssocID="{903C8B21-4F5C-4205-B114-632E52CC42F6}" presName="parentLin" presStyleCnt="0"/>
      <dgm:spPr/>
    </dgm:pt>
    <dgm:pt modelId="{CD64EE88-0FF9-486F-8D83-1ACBCEABBDAB}" type="pres">
      <dgm:prSet presAssocID="{903C8B21-4F5C-4205-B114-632E52CC42F6}" presName="parentLeftMargin" presStyleLbl="node1" presStyleIdx="1" presStyleCnt="3"/>
      <dgm:spPr/>
    </dgm:pt>
    <dgm:pt modelId="{7865FEC6-7A83-4753-8553-4E2D6039D9DC}" type="pres">
      <dgm:prSet presAssocID="{903C8B21-4F5C-4205-B114-632E52CC42F6}" presName="parentText" presStyleLbl="node1" presStyleIdx="2" presStyleCnt="3" custScaleX="119675">
        <dgm:presLayoutVars>
          <dgm:chMax val="0"/>
          <dgm:bulletEnabled val="1"/>
        </dgm:presLayoutVars>
      </dgm:prSet>
      <dgm:spPr/>
    </dgm:pt>
    <dgm:pt modelId="{68D88009-4CCB-4EA9-A4AD-012AD7AB5869}" type="pres">
      <dgm:prSet presAssocID="{903C8B21-4F5C-4205-B114-632E52CC42F6}" presName="negativeSpace" presStyleCnt="0"/>
      <dgm:spPr/>
    </dgm:pt>
    <dgm:pt modelId="{88BE0C0A-A43F-4A90-851E-C599E6948D2B}" type="pres">
      <dgm:prSet presAssocID="{903C8B21-4F5C-4205-B114-632E52CC42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DA0B27-328C-40E9-A1C0-B0D5CCCE9D3D}" type="presOf" srcId="{5EF5F4F9-CCAE-4875-93C1-404D7117A025}" destId="{8CA12B25-44D7-450A-A7F3-3B353F2E4C77}" srcOrd="0" destOrd="0" presId="urn:microsoft.com/office/officeart/2005/8/layout/list1"/>
    <dgm:cxn modelId="{093FB73A-C08B-44D0-AAB3-BE9A4814F454}" type="presOf" srcId="{16636EBE-7364-4684-A6F1-9531C5AC0EE7}" destId="{EC2161E9-A91B-4142-BD96-8F53C1035E4B}" srcOrd="0" destOrd="0" presId="urn:microsoft.com/office/officeart/2005/8/layout/list1"/>
    <dgm:cxn modelId="{53C57652-D385-4018-B828-80D4C2B71005}" srcId="{5EF5F4F9-CCAE-4875-93C1-404D7117A025}" destId="{F5AD1A42-F793-4DEC-9DBD-523C286768A9}" srcOrd="0" destOrd="0" parTransId="{A3B8EF20-0C4F-458C-A93A-51D5A84FCB60}" sibTransId="{F875A3AB-11F9-44A7-8D16-398521E2B364}"/>
    <dgm:cxn modelId="{2F06F658-C089-46C9-9758-DF97E85D6C13}" srcId="{5EF5F4F9-CCAE-4875-93C1-404D7117A025}" destId="{903C8B21-4F5C-4205-B114-632E52CC42F6}" srcOrd="2" destOrd="0" parTransId="{81986F69-B522-4E49-9C39-4D5713542EE9}" sibTransId="{89A0D38E-18C7-4419-ACE4-34AA76EB60ED}"/>
    <dgm:cxn modelId="{90CE4D7C-F57B-4AE9-ACB3-525DB45EEFCB}" type="presOf" srcId="{F5AD1A42-F793-4DEC-9DBD-523C286768A9}" destId="{B46A61FB-2CBB-4F00-B7C6-32217D75917C}" srcOrd="0" destOrd="0" presId="urn:microsoft.com/office/officeart/2005/8/layout/list1"/>
    <dgm:cxn modelId="{06D09987-BF81-47A8-B322-3DD211EB1C9F}" type="presOf" srcId="{903C8B21-4F5C-4205-B114-632E52CC42F6}" destId="{7865FEC6-7A83-4753-8553-4E2D6039D9DC}" srcOrd="1" destOrd="0" presId="urn:microsoft.com/office/officeart/2005/8/layout/list1"/>
    <dgm:cxn modelId="{24AA53D1-939F-41E8-BDD4-6581B3CDF8A5}" type="presOf" srcId="{F5AD1A42-F793-4DEC-9DBD-523C286768A9}" destId="{5311EA92-4D44-49F2-9F4C-1D4A9D9C845C}" srcOrd="1" destOrd="0" presId="urn:microsoft.com/office/officeart/2005/8/layout/list1"/>
    <dgm:cxn modelId="{E485B2D9-5547-4F97-AE66-A6B872FC614E}" srcId="{5EF5F4F9-CCAE-4875-93C1-404D7117A025}" destId="{16636EBE-7364-4684-A6F1-9531C5AC0EE7}" srcOrd="1" destOrd="0" parTransId="{698937DB-81EA-49F8-AE55-4F8723345AD3}" sibTransId="{F70033B2-AEE5-41ED-91BA-79B878858617}"/>
    <dgm:cxn modelId="{670416EC-5E84-4F1A-A92C-38EE7430FF9D}" type="presOf" srcId="{16636EBE-7364-4684-A6F1-9531C5AC0EE7}" destId="{AACE5921-7EE5-4AA4-AC0B-3CE5B3A37D28}" srcOrd="1" destOrd="0" presId="urn:microsoft.com/office/officeart/2005/8/layout/list1"/>
    <dgm:cxn modelId="{C57306FF-2440-4504-A5A4-BE45E7ED1DA1}" type="presOf" srcId="{903C8B21-4F5C-4205-B114-632E52CC42F6}" destId="{CD64EE88-0FF9-486F-8D83-1ACBCEABBDAB}" srcOrd="0" destOrd="0" presId="urn:microsoft.com/office/officeart/2005/8/layout/list1"/>
    <dgm:cxn modelId="{7B96E17D-914E-4AFF-A4E7-A3282B810C61}" type="presParOf" srcId="{8CA12B25-44D7-450A-A7F3-3B353F2E4C77}" destId="{5D0E5414-1048-4F3B-BC29-F85E514936B3}" srcOrd="0" destOrd="0" presId="urn:microsoft.com/office/officeart/2005/8/layout/list1"/>
    <dgm:cxn modelId="{BD371F23-7DBD-4CAD-A4F8-225D6DF8D79D}" type="presParOf" srcId="{5D0E5414-1048-4F3B-BC29-F85E514936B3}" destId="{B46A61FB-2CBB-4F00-B7C6-32217D75917C}" srcOrd="0" destOrd="0" presId="urn:microsoft.com/office/officeart/2005/8/layout/list1"/>
    <dgm:cxn modelId="{5C5147BB-A307-42AE-8408-1C16E0DD7CE9}" type="presParOf" srcId="{5D0E5414-1048-4F3B-BC29-F85E514936B3}" destId="{5311EA92-4D44-49F2-9F4C-1D4A9D9C845C}" srcOrd="1" destOrd="0" presId="urn:microsoft.com/office/officeart/2005/8/layout/list1"/>
    <dgm:cxn modelId="{64B58AAB-FC52-40DC-84BE-541CAA7AE60D}" type="presParOf" srcId="{8CA12B25-44D7-450A-A7F3-3B353F2E4C77}" destId="{F4BF653C-56D0-4647-A764-1EB9650FD527}" srcOrd="1" destOrd="0" presId="urn:microsoft.com/office/officeart/2005/8/layout/list1"/>
    <dgm:cxn modelId="{1D03BEEB-02FC-4653-858C-F1BD13827F54}" type="presParOf" srcId="{8CA12B25-44D7-450A-A7F3-3B353F2E4C77}" destId="{BA97034D-A2C4-4FAF-9D8F-75300A9DA6F6}" srcOrd="2" destOrd="0" presId="urn:microsoft.com/office/officeart/2005/8/layout/list1"/>
    <dgm:cxn modelId="{5F398A8B-C00B-4A0C-9DBF-F1318ABAAD28}" type="presParOf" srcId="{8CA12B25-44D7-450A-A7F3-3B353F2E4C77}" destId="{DBD01F96-96CA-45B4-900A-5686EFD5BF33}" srcOrd="3" destOrd="0" presId="urn:microsoft.com/office/officeart/2005/8/layout/list1"/>
    <dgm:cxn modelId="{46365A54-189E-4036-9E83-BD3C135E5792}" type="presParOf" srcId="{8CA12B25-44D7-450A-A7F3-3B353F2E4C77}" destId="{E9C71250-0539-469C-9B78-1483F772EE5F}" srcOrd="4" destOrd="0" presId="urn:microsoft.com/office/officeart/2005/8/layout/list1"/>
    <dgm:cxn modelId="{E243FA39-6A39-4534-BD1B-98E73801B57F}" type="presParOf" srcId="{E9C71250-0539-469C-9B78-1483F772EE5F}" destId="{EC2161E9-A91B-4142-BD96-8F53C1035E4B}" srcOrd="0" destOrd="0" presId="urn:microsoft.com/office/officeart/2005/8/layout/list1"/>
    <dgm:cxn modelId="{285B3961-C458-434E-94F0-902A43B72F75}" type="presParOf" srcId="{E9C71250-0539-469C-9B78-1483F772EE5F}" destId="{AACE5921-7EE5-4AA4-AC0B-3CE5B3A37D28}" srcOrd="1" destOrd="0" presId="urn:microsoft.com/office/officeart/2005/8/layout/list1"/>
    <dgm:cxn modelId="{344DAFA7-ADF0-442A-B6DE-3E82978312BB}" type="presParOf" srcId="{8CA12B25-44D7-450A-A7F3-3B353F2E4C77}" destId="{CD1CC07B-15CA-48E2-AD3A-FD7C87B1501B}" srcOrd="5" destOrd="0" presId="urn:microsoft.com/office/officeart/2005/8/layout/list1"/>
    <dgm:cxn modelId="{32EE2D42-75C4-4468-8385-6280B5B3CDE6}" type="presParOf" srcId="{8CA12B25-44D7-450A-A7F3-3B353F2E4C77}" destId="{92B94247-6F89-4057-8EAF-23C5CFD12B34}" srcOrd="6" destOrd="0" presId="urn:microsoft.com/office/officeart/2005/8/layout/list1"/>
    <dgm:cxn modelId="{6A9E32A4-8B63-425B-8BCA-8C14FF0E24E8}" type="presParOf" srcId="{8CA12B25-44D7-450A-A7F3-3B353F2E4C77}" destId="{AC485D25-857B-48D5-8D1E-B83C5BFAD978}" srcOrd="7" destOrd="0" presId="urn:microsoft.com/office/officeart/2005/8/layout/list1"/>
    <dgm:cxn modelId="{9C3A1392-71D6-41CA-9297-E1D068BAE5CA}" type="presParOf" srcId="{8CA12B25-44D7-450A-A7F3-3B353F2E4C77}" destId="{D47FD228-72F9-4C6B-BEE8-BA0F2DDBE271}" srcOrd="8" destOrd="0" presId="urn:microsoft.com/office/officeart/2005/8/layout/list1"/>
    <dgm:cxn modelId="{79179D46-B4E9-414B-8FD7-D97902FF0992}" type="presParOf" srcId="{D47FD228-72F9-4C6B-BEE8-BA0F2DDBE271}" destId="{CD64EE88-0FF9-486F-8D83-1ACBCEABBDAB}" srcOrd="0" destOrd="0" presId="urn:microsoft.com/office/officeart/2005/8/layout/list1"/>
    <dgm:cxn modelId="{B42189A9-482A-4F74-8F53-45C2D65AC058}" type="presParOf" srcId="{D47FD228-72F9-4C6B-BEE8-BA0F2DDBE271}" destId="{7865FEC6-7A83-4753-8553-4E2D6039D9DC}" srcOrd="1" destOrd="0" presId="urn:microsoft.com/office/officeart/2005/8/layout/list1"/>
    <dgm:cxn modelId="{099B439F-5264-4DD9-A95C-DFF93BFE9B08}" type="presParOf" srcId="{8CA12B25-44D7-450A-A7F3-3B353F2E4C77}" destId="{68D88009-4CCB-4EA9-A4AD-012AD7AB5869}" srcOrd="9" destOrd="0" presId="urn:microsoft.com/office/officeart/2005/8/layout/list1"/>
    <dgm:cxn modelId="{2871A5F8-20DE-4EA5-B6E1-109D13D8FA38}" type="presParOf" srcId="{8CA12B25-44D7-450A-A7F3-3B353F2E4C77}" destId="{88BE0C0A-A43F-4A90-851E-C599E6948D2B}" srcOrd="10" destOrd="0" presId="urn:microsoft.com/office/officeart/2005/8/layout/list1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5F4F9-CCAE-4875-93C1-404D7117A02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sr-Latn-RS"/>
        </a:p>
      </dgm:t>
    </dgm:pt>
    <dgm:pt modelId="{7363DAC1-CEA6-4D81-A95B-61E1AC0D1DCC}">
      <dgm:prSet custT="1"/>
      <dgm:spPr/>
      <dgm:t>
        <a:bodyPr/>
        <a:lstStyle/>
        <a:p>
          <a:r>
            <a:rPr lang="sr-Cyrl-C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Подизање ефикасности и корисности студирања за предузетништво и запошљавање, као и унапређење квалитета образовног процеса у складу са савременим дигиталним пословном окружењем </a:t>
          </a:r>
          <a:endParaRPr lang="sr-Latn-RS" sz="2000" dirty="0">
            <a:solidFill>
              <a:schemeClr val="tx1"/>
            </a:solidFill>
          </a:endParaRPr>
        </a:p>
      </dgm:t>
    </dgm:pt>
    <dgm:pt modelId="{B1242285-3CF4-4B62-9AA0-92FC24F16A0B}" type="parTrans" cxnId="{90EF8A2F-39DA-4D28-82CF-942EF4E1E62A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C2434FDA-0D03-424C-819E-3C4EB788202C}" type="sibTrans" cxnId="{90EF8A2F-39DA-4D28-82CF-942EF4E1E62A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8CA3B755-D1EC-4F0C-A39C-5A9CBD7AF47F}">
      <dgm:prSet custT="1"/>
      <dgm:spPr/>
      <dgm:t>
        <a:bodyPr/>
        <a:lstStyle/>
        <a:p>
          <a:r>
            <a:rPr lang="sr-Latn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Повећа</a:t>
          </a:r>
          <a:r>
            <a:rPr lang="sr-Cyrl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ње </a:t>
          </a:r>
          <a:r>
            <a:rPr lang="sr-Latn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sr-Cyrl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sr-Latn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послодаваца (предузетника, МСП, земљорадничких задруга, ЈКП, јавне администрације и јавних служби...) </a:t>
          </a:r>
          <a:r>
            <a:rPr lang="sr-Cyrl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sr-Latn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оји се активно укључује у систем образовања, закључењем уговора са </a:t>
          </a:r>
          <a:r>
            <a:rPr lang="sr-Cyrl-R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АССЗС-ОВ, код којих би студенти, након запошљавања, подигли ниво знања у коришћењу савремених електронских сервиса</a:t>
          </a:r>
          <a:endParaRPr lang="sr-Latn-RS" sz="2000" dirty="0">
            <a:solidFill>
              <a:schemeClr val="tx1"/>
            </a:solidFill>
          </a:endParaRPr>
        </a:p>
      </dgm:t>
    </dgm:pt>
    <dgm:pt modelId="{8114EF60-BFB2-4C20-AC25-946993283EFE}" type="parTrans" cxnId="{67E79C8F-7E23-482C-8C9A-ECC50724A5A4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9A68B43C-4BA5-467F-A231-AF296A8609E4}" type="sibTrans" cxnId="{67E79C8F-7E23-482C-8C9A-ECC50724A5A4}">
      <dgm:prSet/>
      <dgm:spPr/>
      <dgm:t>
        <a:bodyPr/>
        <a:lstStyle/>
        <a:p>
          <a:endParaRPr lang="sr-Latn-RS" sz="2000">
            <a:solidFill>
              <a:schemeClr val="tx1"/>
            </a:solidFill>
          </a:endParaRPr>
        </a:p>
      </dgm:t>
    </dgm:pt>
    <dgm:pt modelId="{8CA12B25-44D7-450A-A7F3-3B353F2E4C77}" type="pres">
      <dgm:prSet presAssocID="{5EF5F4F9-CCAE-4875-93C1-404D7117A025}" presName="linear" presStyleCnt="0">
        <dgm:presLayoutVars>
          <dgm:dir/>
          <dgm:animLvl val="lvl"/>
          <dgm:resizeHandles val="exact"/>
        </dgm:presLayoutVars>
      </dgm:prSet>
      <dgm:spPr/>
    </dgm:pt>
    <dgm:pt modelId="{0E60340D-2E6D-4CFD-AF45-E9CD3B37C851}" type="pres">
      <dgm:prSet presAssocID="{7363DAC1-CEA6-4D81-A95B-61E1AC0D1DCC}" presName="parentLin" presStyleCnt="0"/>
      <dgm:spPr/>
    </dgm:pt>
    <dgm:pt modelId="{0EF1B402-316D-446B-B0F5-7176C43861CB}" type="pres">
      <dgm:prSet presAssocID="{7363DAC1-CEA6-4D81-A95B-61E1AC0D1DCC}" presName="parentLeftMargin" presStyleLbl="node1" presStyleIdx="0" presStyleCnt="2"/>
      <dgm:spPr/>
    </dgm:pt>
    <dgm:pt modelId="{03901402-4DB3-48EF-9B96-20E185C24FBB}" type="pres">
      <dgm:prSet presAssocID="{7363DAC1-CEA6-4D81-A95B-61E1AC0D1DCC}" presName="parentText" presStyleLbl="node1" presStyleIdx="0" presStyleCnt="2" custScaleX="118892" custScaleY="72220">
        <dgm:presLayoutVars>
          <dgm:chMax val="0"/>
          <dgm:bulletEnabled val="1"/>
        </dgm:presLayoutVars>
      </dgm:prSet>
      <dgm:spPr/>
    </dgm:pt>
    <dgm:pt modelId="{18FDC824-4150-4FFC-AD0D-2E422CDA229B}" type="pres">
      <dgm:prSet presAssocID="{7363DAC1-CEA6-4D81-A95B-61E1AC0D1DCC}" presName="negativeSpace" presStyleCnt="0"/>
      <dgm:spPr/>
    </dgm:pt>
    <dgm:pt modelId="{B1B581B4-DEFA-4BE5-B5DD-5A2DCB4D54A7}" type="pres">
      <dgm:prSet presAssocID="{7363DAC1-CEA6-4D81-A95B-61E1AC0D1DCC}" presName="childText" presStyleLbl="conFgAcc1" presStyleIdx="0" presStyleCnt="2">
        <dgm:presLayoutVars>
          <dgm:bulletEnabled val="1"/>
        </dgm:presLayoutVars>
      </dgm:prSet>
      <dgm:spPr/>
    </dgm:pt>
    <dgm:pt modelId="{C58BC683-EA12-4E5B-8DD2-5CFF39B83E46}" type="pres">
      <dgm:prSet presAssocID="{C2434FDA-0D03-424C-819E-3C4EB788202C}" presName="spaceBetweenRectangles" presStyleCnt="0"/>
      <dgm:spPr/>
    </dgm:pt>
    <dgm:pt modelId="{EED8C3C3-BB2A-406B-91CE-E84059F819FB}" type="pres">
      <dgm:prSet presAssocID="{8CA3B755-D1EC-4F0C-A39C-5A9CBD7AF47F}" presName="parentLin" presStyleCnt="0"/>
      <dgm:spPr/>
    </dgm:pt>
    <dgm:pt modelId="{A35BEE61-723D-490C-8F0D-C0E5D031BA35}" type="pres">
      <dgm:prSet presAssocID="{8CA3B755-D1EC-4F0C-A39C-5A9CBD7AF47F}" presName="parentLeftMargin" presStyleLbl="node1" presStyleIdx="0" presStyleCnt="2"/>
      <dgm:spPr/>
    </dgm:pt>
    <dgm:pt modelId="{9E1DE401-277F-4685-B0E8-3C09B0EEE41F}" type="pres">
      <dgm:prSet presAssocID="{8CA3B755-D1EC-4F0C-A39C-5A9CBD7AF47F}" presName="parentText" presStyleLbl="node1" presStyleIdx="1" presStyleCnt="2" custScaleX="118469" custScaleY="78505">
        <dgm:presLayoutVars>
          <dgm:chMax val="0"/>
          <dgm:bulletEnabled val="1"/>
        </dgm:presLayoutVars>
      </dgm:prSet>
      <dgm:spPr/>
    </dgm:pt>
    <dgm:pt modelId="{1465C145-C28A-459D-8267-14F8E9D621F5}" type="pres">
      <dgm:prSet presAssocID="{8CA3B755-D1EC-4F0C-A39C-5A9CBD7AF47F}" presName="negativeSpace" presStyleCnt="0"/>
      <dgm:spPr/>
    </dgm:pt>
    <dgm:pt modelId="{7B9EB83F-B6F1-4E63-8BE1-2CA124D63F09}" type="pres">
      <dgm:prSet presAssocID="{8CA3B755-D1EC-4F0C-A39C-5A9CBD7AF47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137623-D56C-4BB6-A037-2CCBBC6664E7}" type="presOf" srcId="{7363DAC1-CEA6-4D81-A95B-61E1AC0D1DCC}" destId="{03901402-4DB3-48EF-9B96-20E185C24FBB}" srcOrd="1" destOrd="0" presId="urn:microsoft.com/office/officeart/2005/8/layout/list1"/>
    <dgm:cxn modelId="{D4DA0B27-328C-40E9-A1C0-B0D5CCCE9D3D}" type="presOf" srcId="{5EF5F4F9-CCAE-4875-93C1-404D7117A025}" destId="{8CA12B25-44D7-450A-A7F3-3B353F2E4C77}" srcOrd="0" destOrd="0" presId="urn:microsoft.com/office/officeart/2005/8/layout/list1"/>
    <dgm:cxn modelId="{90EF8A2F-39DA-4D28-82CF-942EF4E1E62A}" srcId="{5EF5F4F9-CCAE-4875-93C1-404D7117A025}" destId="{7363DAC1-CEA6-4D81-A95B-61E1AC0D1DCC}" srcOrd="0" destOrd="0" parTransId="{B1242285-3CF4-4B62-9AA0-92FC24F16A0B}" sibTransId="{C2434FDA-0D03-424C-819E-3C4EB788202C}"/>
    <dgm:cxn modelId="{67E79C8F-7E23-482C-8C9A-ECC50724A5A4}" srcId="{5EF5F4F9-CCAE-4875-93C1-404D7117A025}" destId="{8CA3B755-D1EC-4F0C-A39C-5A9CBD7AF47F}" srcOrd="1" destOrd="0" parTransId="{8114EF60-BFB2-4C20-AC25-946993283EFE}" sibTransId="{9A68B43C-4BA5-467F-A231-AF296A8609E4}"/>
    <dgm:cxn modelId="{32242A9E-FCAD-4439-A678-043FEAD32B2C}" type="presOf" srcId="{7363DAC1-CEA6-4D81-A95B-61E1AC0D1DCC}" destId="{0EF1B402-316D-446B-B0F5-7176C43861CB}" srcOrd="0" destOrd="0" presId="urn:microsoft.com/office/officeart/2005/8/layout/list1"/>
    <dgm:cxn modelId="{158E9DA1-41EA-4CA5-A1BA-EF39F5C1F3C3}" type="presOf" srcId="{8CA3B755-D1EC-4F0C-A39C-5A9CBD7AF47F}" destId="{A35BEE61-723D-490C-8F0D-C0E5D031BA35}" srcOrd="0" destOrd="0" presId="urn:microsoft.com/office/officeart/2005/8/layout/list1"/>
    <dgm:cxn modelId="{157B92BD-5B04-4961-963B-BE32031FEA8C}" type="presOf" srcId="{8CA3B755-D1EC-4F0C-A39C-5A9CBD7AF47F}" destId="{9E1DE401-277F-4685-B0E8-3C09B0EEE41F}" srcOrd="1" destOrd="0" presId="urn:microsoft.com/office/officeart/2005/8/layout/list1"/>
    <dgm:cxn modelId="{06D15815-F5BF-40B1-A889-3F2011824674}" type="presParOf" srcId="{8CA12B25-44D7-450A-A7F3-3B353F2E4C77}" destId="{0E60340D-2E6D-4CFD-AF45-E9CD3B37C851}" srcOrd="0" destOrd="0" presId="urn:microsoft.com/office/officeart/2005/8/layout/list1"/>
    <dgm:cxn modelId="{C254871C-90FB-42A8-B42F-FD75B7AF3C00}" type="presParOf" srcId="{0E60340D-2E6D-4CFD-AF45-E9CD3B37C851}" destId="{0EF1B402-316D-446B-B0F5-7176C43861CB}" srcOrd="0" destOrd="0" presId="urn:microsoft.com/office/officeart/2005/8/layout/list1"/>
    <dgm:cxn modelId="{9FB350F8-EAEE-4A21-AD86-9A80576FFBAC}" type="presParOf" srcId="{0E60340D-2E6D-4CFD-AF45-E9CD3B37C851}" destId="{03901402-4DB3-48EF-9B96-20E185C24FBB}" srcOrd="1" destOrd="0" presId="urn:microsoft.com/office/officeart/2005/8/layout/list1"/>
    <dgm:cxn modelId="{6200B70A-91AD-42EF-84F0-B1DF201A5B7C}" type="presParOf" srcId="{8CA12B25-44D7-450A-A7F3-3B353F2E4C77}" destId="{18FDC824-4150-4FFC-AD0D-2E422CDA229B}" srcOrd="1" destOrd="0" presId="urn:microsoft.com/office/officeart/2005/8/layout/list1"/>
    <dgm:cxn modelId="{55298F66-6D77-4695-A0DD-CED528B2048A}" type="presParOf" srcId="{8CA12B25-44D7-450A-A7F3-3B353F2E4C77}" destId="{B1B581B4-DEFA-4BE5-B5DD-5A2DCB4D54A7}" srcOrd="2" destOrd="0" presId="urn:microsoft.com/office/officeart/2005/8/layout/list1"/>
    <dgm:cxn modelId="{D45CB89E-0507-4325-9765-36AB005D5389}" type="presParOf" srcId="{8CA12B25-44D7-450A-A7F3-3B353F2E4C77}" destId="{C58BC683-EA12-4E5B-8DD2-5CFF39B83E46}" srcOrd="3" destOrd="0" presId="urn:microsoft.com/office/officeart/2005/8/layout/list1"/>
    <dgm:cxn modelId="{22C8365B-0800-4E91-A4F0-F577CF38A932}" type="presParOf" srcId="{8CA12B25-44D7-450A-A7F3-3B353F2E4C77}" destId="{EED8C3C3-BB2A-406B-91CE-E84059F819FB}" srcOrd="4" destOrd="0" presId="urn:microsoft.com/office/officeart/2005/8/layout/list1"/>
    <dgm:cxn modelId="{13BEF330-9456-4D20-8427-BE7396F4B75E}" type="presParOf" srcId="{EED8C3C3-BB2A-406B-91CE-E84059F819FB}" destId="{A35BEE61-723D-490C-8F0D-C0E5D031BA35}" srcOrd="0" destOrd="0" presId="urn:microsoft.com/office/officeart/2005/8/layout/list1"/>
    <dgm:cxn modelId="{A99C3703-9ED9-44C9-A9F8-8C010ECF0B9B}" type="presParOf" srcId="{EED8C3C3-BB2A-406B-91CE-E84059F819FB}" destId="{9E1DE401-277F-4685-B0E8-3C09B0EEE41F}" srcOrd="1" destOrd="0" presId="urn:microsoft.com/office/officeart/2005/8/layout/list1"/>
    <dgm:cxn modelId="{53CE8A9C-F94E-4BF5-B880-302E32E03F35}" type="presParOf" srcId="{8CA12B25-44D7-450A-A7F3-3B353F2E4C77}" destId="{1465C145-C28A-459D-8267-14F8E9D621F5}" srcOrd="5" destOrd="0" presId="urn:microsoft.com/office/officeart/2005/8/layout/list1"/>
    <dgm:cxn modelId="{1D397FA9-E299-4F0E-9794-1CB11D6B75F8}" type="presParOf" srcId="{8CA12B25-44D7-450A-A7F3-3B353F2E4C77}" destId="{7B9EB83F-B6F1-4E63-8BE1-2CA124D63F09}" srcOrd="6" destOrd="0" presId="urn:microsoft.com/office/officeart/2005/8/layout/list1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F35D4-036D-4288-8785-1526A9291B1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8D85A9C4-EE58-4E04-977A-DCB83341DF3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</a:t>
          </a:r>
          <a:r>
            <a:rPr lang="sr-Cyrl-CS" dirty="0">
              <a:solidFill>
                <a:schemeClr val="tx1"/>
              </a:solidFill>
            </a:rPr>
            <a:t>едностав</a:t>
          </a:r>
          <a:r>
            <a:rPr lang="sr-Cyrl-RS" dirty="0">
              <a:solidFill>
                <a:schemeClr val="tx1"/>
              </a:solidFill>
            </a:rPr>
            <a:t>ан</a:t>
          </a:r>
          <a:r>
            <a:rPr lang="sr-Cyrl-CS" dirty="0">
              <a:solidFill>
                <a:schemeClr val="tx1"/>
              </a:solidFill>
            </a:rPr>
            <a:t> и ефикаснан рад и учење као и </a:t>
          </a:r>
          <a:r>
            <a:rPr lang="en-US" dirty="0" err="1">
              <a:solidFill>
                <a:schemeClr val="tx1"/>
              </a:solidFill>
            </a:rPr>
            <a:t>разв</a:t>
          </a:r>
          <a:r>
            <a:rPr lang="sr-Cyrl-CS" dirty="0">
              <a:solidFill>
                <a:schemeClr val="tx1"/>
              </a:solidFill>
            </a:rPr>
            <a:t>ој дигиталних </a:t>
          </a:r>
          <a:r>
            <a:rPr lang="sr-Latn-RS" dirty="0">
              <a:solidFill>
                <a:schemeClr val="tx1"/>
              </a:solidFill>
            </a:rPr>
            <a:t>и предузетничких </a:t>
          </a:r>
          <a:r>
            <a:rPr lang="en-US" dirty="0" err="1">
              <a:solidFill>
                <a:schemeClr val="tx1"/>
              </a:solidFill>
            </a:rPr>
            <a:t>компетенциј</a:t>
          </a:r>
          <a:r>
            <a:rPr lang="sr-Cyrl-CS" dirty="0">
              <a:solidFill>
                <a:schemeClr val="tx1"/>
              </a:solidFill>
            </a:rPr>
            <a:t>а студената,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наставника</a:t>
          </a:r>
          <a:r>
            <a:rPr lang="en-US" dirty="0">
              <a:solidFill>
                <a:schemeClr val="tx1"/>
              </a:solidFill>
            </a:rPr>
            <a:t> и </a:t>
          </a:r>
          <a:r>
            <a:rPr lang="en-US" dirty="0" err="1">
              <a:solidFill>
                <a:schemeClr val="tx1"/>
              </a:solidFill>
            </a:rPr>
            <a:t>сарадника</a:t>
          </a:r>
          <a:endParaRPr lang="sr-Latn-RS" dirty="0">
            <a:solidFill>
              <a:schemeClr val="tx1"/>
            </a:solidFill>
          </a:endParaRPr>
        </a:p>
      </dgm:t>
    </dgm:pt>
    <dgm:pt modelId="{938BEB6F-28CF-4409-8001-5B1B20751347}" type="parTrans" cxnId="{85B43ED2-0236-4C6E-AFC1-CCFC34E43BF2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92DB40F0-585F-470B-9365-AF9C4004C504}" type="sibTrans" cxnId="{85B43ED2-0236-4C6E-AFC1-CCFC34E43BF2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67931E36-86C6-4C39-8A01-3D6D013DACE7}">
      <dgm:prSet phldrT="[Text]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И</a:t>
          </a:r>
          <a:r>
            <a:rPr lang="en-US" dirty="0" err="1">
              <a:solidFill>
                <a:schemeClr val="tx1"/>
              </a:solidFill>
            </a:rPr>
            <a:t>новира</a:t>
          </a:r>
          <a:r>
            <a:rPr lang="sr-Cyrl-CS" dirty="0">
              <a:solidFill>
                <a:schemeClr val="tx1"/>
              </a:solidFill>
            </a:rPr>
            <a:t>ње </a:t>
          </a:r>
          <a:r>
            <a:rPr lang="sr-Cyrl-RS" dirty="0">
              <a:solidFill>
                <a:schemeClr val="tx1"/>
              </a:solidFill>
            </a:rPr>
            <a:t>предмета из области рачуноводства, ревизије и пореза </a:t>
          </a:r>
          <a:r>
            <a:rPr lang="sr-Cyrl-CS" dirty="0">
              <a:solidFill>
                <a:schemeClr val="tx1"/>
              </a:solidFill>
            </a:rPr>
            <a:t>у складу са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потреб</a:t>
          </a:r>
          <a:r>
            <a:rPr lang="sr-Cyrl-CS" dirty="0">
              <a:solidFill>
                <a:schemeClr val="tx1"/>
              </a:solidFill>
            </a:rPr>
            <a:t>ама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тржишта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рада</a:t>
          </a:r>
          <a:endParaRPr lang="sr-Latn-RS" dirty="0">
            <a:solidFill>
              <a:schemeClr val="tx1"/>
            </a:solidFill>
          </a:endParaRPr>
        </a:p>
      </dgm:t>
    </dgm:pt>
    <dgm:pt modelId="{E01F394F-631D-48AD-8DEB-58EACF5CCC0E}" type="parTrans" cxnId="{175D72E8-076C-45FE-AF8D-F306335F944D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21B4B961-C1A3-4547-9B57-C8010704B3AD}" type="sibTrans" cxnId="{175D72E8-076C-45FE-AF8D-F306335F944D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F1A93852-83F2-48F5-9749-5FE49A7EB100}">
      <dgm:prSet phldrT="[Text]"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С</a:t>
          </a:r>
          <a:r>
            <a:rPr lang="en-US" dirty="0" err="1">
              <a:solidFill>
                <a:schemeClr val="tx1"/>
              </a:solidFill>
            </a:rPr>
            <a:t>арадњ</a:t>
          </a:r>
          <a:r>
            <a:rPr lang="sr-Cyrl-CS" dirty="0">
              <a:solidFill>
                <a:schemeClr val="tx1"/>
              </a:solidFill>
            </a:rPr>
            <a:t>а А</a:t>
          </a:r>
          <a:r>
            <a:rPr lang="sr-Cyrl-RS" dirty="0">
              <a:solidFill>
                <a:schemeClr val="tx1"/>
              </a:solidFill>
            </a:rPr>
            <a:t>кадемије струковних студија Западна Србија – Одсек Ваљево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са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привредом</a:t>
          </a:r>
          <a:r>
            <a:rPr lang="sr-Cyrl-RS" dirty="0">
              <a:solidFill>
                <a:schemeClr val="tx1"/>
              </a:solidFill>
            </a:rPr>
            <a:t> и јавним сектором</a:t>
          </a:r>
          <a:endParaRPr lang="sr-Latn-RS" dirty="0">
            <a:solidFill>
              <a:schemeClr val="tx1"/>
            </a:solidFill>
          </a:endParaRPr>
        </a:p>
      </dgm:t>
    </dgm:pt>
    <dgm:pt modelId="{BD2E8CAB-B72F-4E2E-A765-57CA49CBD12F}" type="parTrans" cxnId="{DB1F9B9D-069A-4BA6-995B-ED4A3AF23782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BDF318AB-DE45-40D3-920A-6146300481C5}" type="sibTrans" cxnId="{DB1F9B9D-069A-4BA6-995B-ED4A3AF23782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CD14EA2C-0448-4FAA-BFA7-787F1B2D0B06}">
      <dgm:prSet/>
      <dgm:spPr/>
      <dgm:t>
        <a:bodyPr/>
        <a:lstStyle/>
        <a:p>
          <a:r>
            <a:rPr lang="sr-Cyrl-RS" dirty="0">
              <a:solidFill>
                <a:schemeClr val="tx1"/>
              </a:solidFill>
            </a:rPr>
            <a:t>Р</a:t>
          </a:r>
          <a:r>
            <a:rPr lang="en-US" dirty="0" err="1">
              <a:solidFill>
                <a:schemeClr val="tx1"/>
              </a:solidFill>
            </a:rPr>
            <a:t>азв</a:t>
          </a:r>
          <a:r>
            <a:rPr lang="sr-Cyrl-CS" dirty="0">
              <a:solidFill>
                <a:schemeClr val="tx1"/>
              </a:solidFill>
            </a:rPr>
            <a:t>ој </a:t>
          </a:r>
          <a:r>
            <a:rPr lang="sr-Latn-CS" i="1" dirty="0">
              <a:solidFill>
                <a:schemeClr val="tx1"/>
              </a:solidFill>
            </a:rPr>
            <a:t>smart</a:t>
          </a:r>
          <a:r>
            <a:rPr lang="sr-Latn-C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предузетничк</a:t>
          </a:r>
          <a:r>
            <a:rPr lang="sr-Cyrl-CS" dirty="0">
              <a:solidFill>
                <a:schemeClr val="tx1"/>
              </a:solidFill>
            </a:rPr>
            <a:t>их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вештин</a:t>
          </a:r>
          <a:r>
            <a:rPr lang="sr-Cyrl-CS" dirty="0">
              <a:solidFill>
                <a:schemeClr val="tx1"/>
              </a:solidFill>
            </a:rPr>
            <a:t>а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креативност</a:t>
          </a:r>
          <a:r>
            <a:rPr lang="sr-Cyrl-CS" dirty="0">
              <a:solidFill>
                <a:schemeClr val="tx1"/>
              </a:solidFill>
            </a:rPr>
            <a:t>и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sr-Cyrl-RS" dirty="0">
              <a:solidFill>
                <a:schemeClr val="tx1"/>
              </a:solidFill>
            </a:rPr>
            <a:t>и дигиталне писмености (у области рачуноводства, ревизије и пореза) </a:t>
          </a:r>
          <a:r>
            <a:rPr lang="en-US" dirty="0" err="1">
              <a:solidFill>
                <a:schemeClr val="tx1"/>
              </a:solidFill>
            </a:rPr>
            <a:t>студената</a:t>
          </a:r>
          <a:endParaRPr lang="sr-Latn-RS" dirty="0">
            <a:solidFill>
              <a:schemeClr val="tx1"/>
            </a:solidFill>
          </a:endParaRPr>
        </a:p>
      </dgm:t>
    </dgm:pt>
    <dgm:pt modelId="{4E922E3A-26D4-4204-9366-F97FE0196D0E}" type="parTrans" cxnId="{EB907B0C-D773-4EFA-977D-FBAF366A0E54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7C04EC15-34B5-4EB4-B245-81D53E99C239}" type="sibTrans" cxnId="{EB907B0C-D773-4EFA-977D-FBAF366A0E54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119D8FDE-3A50-47E7-BC06-F9084C495FB7}" type="pres">
      <dgm:prSet presAssocID="{D30F35D4-036D-4288-8785-1526A9291B18}" presName="Name0" presStyleCnt="0">
        <dgm:presLayoutVars>
          <dgm:dir/>
          <dgm:resizeHandles val="exact"/>
        </dgm:presLayoutVars>
      </dgm:prSet>
      <dgm:spPr/>
    </dgm:pt>
    <dgm:pt modelId="{DABDC0D1-0CDB-47C3-AC81-B53AC5B28CDA}" type="pres">
      <dgm:prSet presAssocID="{D30F35D4-036D-4288-8785-1526A9291B18}" presName="bkgdShp" presStyleLbl="alignAccFollowNode1" presStyleIdx="0" presStyleCnt="1"/>
      <dgm:spPr/>
    </dgm:pt>
    <dgm:pt modelId="{7217D28C-E923-4875-9332-BDCCB7323D21}" type="pres">
      <dgm:prSet presAssocID="{D30F35D4-036D-4288-8785-1526A9291B18}" presName="linComp" presStyleCnt="0"/>
      <dgm:spPr/>
    </dgm:pt>
    <dgm:pt modelId="{E292700F-B19F-42A6-9005-C39502BF85C8}" type="pres">
      <dgm:prSet presAssocID="{8D85A9C4-EE58-4E04-977A-DCB83341DF3A}" presName="compNode" presStyleCnt="0"/>
      <dgm:spPr/>
    </dgm:pt>
    <dgm:pt modelId="{7A9C412C-CB75-4B97-B5E3-EFD6895E7786}" type="pres">
      <dgm:prSet presAssocID="{8D85A9C4-EE58-4E04-977A-DCB83341DF3A}" presName="node" presStyleLbl="node1" presStyleIdx="0" presStyleCnt="4">
        <dgm:presLayoutVars>
          <dgm:bulletEnabled val="1"/>
        </dgm:presLayoutVars>
      </dgm:prSet>
      <dgm:spPr/>
    </dgm:pt>
    <dgm:pt modelId="{B147B59A-F06B-45A4-9888-66115050839B}" type="pres">
      <dgm:prSet presAssocID="{8D85A9C4-EE58-4E04-977A-DCB83341DF3A}" presName="invisiNode" presStyleLbl="node1" presStyleIdx="0" presStyleCnt="4"/>
      <dgm:spPr/>
    </dgm:pt>
    <dgm:pt modelId="{2C582241-A5C4-46AD-85F1-C8BEACAB81CE}" type="pres">
      <dgm:prSet presAssocID="{8D85A9C4-EE58-4E04-977A-DCB83341DF3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34BC31F-BE21-48A3-948A-A84E80ECA32B}" type="pres">
      <dgm:prSet presAssocID="{92DB40F0-585F-470B-9365-AF9C4004C504}" presName="sibTrans" presStyleLbl="sibTrans2D1" presStyleIdx="0" presStyleCnt="0"/>
      <dgm:spPr/>
    </dgm:pt>
    <dgm:pt modelId="{6A07765C-22D0-4139-B7F2-98F5FFE0B5BF}" type="pres">
      <dgm:prSet presAssocID="{67931E36-86C6-4C39-8A01-3D6D013DACE7}" presName="compNode" presStyleCnt="0"/>
      <dgm:spPr/>
    </dgm:pt>
    <dgm:pt modelId="{332BCA6C-0BD6-45C3-9F1C-5D86228874DB}" type="pres">
      <dgm:prSet presAssocID="{67931E36-86C6-4C39-8A01-3D6D013DACE7}" presName="node" presStyleLbl="node1" presStyleIdx="1" presStyleCnt="4">
        <dgm:presLayoutVars>
          <dgm:bulletEnabled val="1"/>
        </dgm:presLayoutVars>
      </dgm:prSet>
      <dgm:spPr/>
    </dgm:pt>
    <dgm:pt modelId="{80262616-7502-4A70-B869-BF174BB0EED7}" type="pres">
      <dgm:prSet presAssocID="{67931E36-86C6-4C39-8A01-3D6D013DACE7}" presName="invisiNode" presStyleLbl="node1" presStyleIdx="1" presStyleCnt="4"/>
      <dgm:spPr/>
    </dgm:pt>
    <dgm:pt modelId="{3E3F6818-5FE7-4335-AACD-A4F18D5546D5}" type="pres">
      <dgm:prSet presAssocID="{67931E36-86C6-4C39-8A01-3D6D013DACE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04DC696-B77E-44B6-AA4A-49CC80C1BED0}" type="pres">
      <dgm:prSet presAssocID="{21B4B961-C1A3-4547-9B57-C8010704B3AD}" presName="sibTrans" presStyleLbl="sibTrans2D1" presStyleIdx="0" presStyleCnt="0"/>
      <dgm:spPr/>
    </dgm:pt>
    <dgm:pt modelId="{E5AE8941-DC24-46D6-92C3-E5E306C59DAB}" type="pres">
      <dgm:prSet presAssocID="{F1A93852-83F2-48F5-9749-5FE49A7EB100}" presName="compNode" presStyleCnt="0"/>
      <dgm:spPr/>
    </dgm:pt>
    <dgm:pt modelId="{AED54330-7951-49C6-98F9-3FCA591D5141}" type="pres">
      <dgm:prSet presAssocID="{F1A93852-83F2-48F5-9749-5FE49A7EB100}" presName="node" presStyleLbl="node1" presStyleIdx="2" presStyleCnt="4">
        <dgm:presLayoutVars>
          <dgm:bulletEnabled val="1"/>
        </dgm:presLayoutVars>
      </dgm:prSet>
      <dgm:spPr/>
    </dgm:pt>
    <dgm:pt modelId="{B8D96A92-BD59-422E-964A-A2A6AD5797F2}" type="pres">
      <dgm:prSet presAssocID="{F1A93852-83F2-48F5-9749-5FE49A7EB100}" presName="invisiNode" presStyleLbl="node1" presStyleIdx="2" presStyleCnt="4"/>
      <dgm:spPr/>
    </dgm:pt>
    <dgm:pt modelId="{BD6549DF-F447-4641-8610-317F7271B7A8}" type="pres">
      <dgm:prSet presAssocID="{F1A93852-83F2-48F5-9749-5FE49A7EB10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E8BE820-750D-401A-80F9-09CDDA6D9110}" type="pres">
      <dgm:prSet presAssocID="{BDF318AB-DE45-40D3-920A-6146300481C5}" presName="sibTrans" presStyleLbl="sibTrans2D1" presStyleIdx="0" presStyleCnt="0"/>
      <dgm:spPr/>
    </dgm:pt>
    <dgm:pt modelId="{79E667C7-13D4-4942-8364-0C74D3665A48}" type="pres">
      <dgm:prSet presAssocID="{CD14EA2C-0448-4FAA-BFA7-787F1B2D0B06}" presName="compNode" presStyleCnt="0"/>
      <dgm:spPr/>
    </dgm:pt>
    <dgm:pt modelId="{04454F9B-43C1-4B47-95E5-586506E085BD}" type="pres">
      <dgm:prSet presAssocID="{CD14EA2C-0448-4FAA-BFA7-787F1B2D0B06}" presName="node" presStyleLbl="node1" presStyleIdx="3" presStyleCnt="4">
        <dgm:presLayoutVars>
          <dgm:bulletEnabled val="1"/>
        </dgm:presLayoutVars>
      </dgm:prSet>
      <dgm:spPr/>
    </dgm:pt>
    <dgm:pt modelId="{9D17E6A9-A05E-41A4-BC39-788909E89E4D}" type="pres">
      <dgm:prSet presAssocID="{CD14EA2C-0448-4FAA-BFA7-787F1B2D0B06}" presName="invisiNode" presStyleLbl="node1" presStyleIdx="3" presStyleCnt="4"/>
      <dgm:spPr/>
    </dgm:pt>
    <dgm:pt modelId="{34C43BBD-48C6-403E-94A6-65001603AD24}" type="pres">
      <dgm:prSet presAssocID="{CD14EA2C-0448-4FAA-BFA7-787F1B2D0B0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EB907B0C-D773-4EFA-977D-FBAF366A0E54}" srcId="{D30F35D4-036D-4288-8785-1526A9291B18}" destId="{CD14EA2C-0448-4FAA-BFA7-787F1B2D0B06}" srcOrd="3" destOrd="0" parTransId="{4E922E3A-26D4-4204-9366-F97FE0196D0E}" sibTransId="{7C04EC15-34B5-4EB4-B245-81D53E99C239}"/>
    <dgm:cxn modelId="{67D77E0D-93C7-4707-B944-2832AB7B2149}" type="presOf" srcId="{67931E36-86C6-4C39-8A01-3D6D013DACE7}" destId="{332BCA6C-0BD6-45C3-9F1C-5D86228874DB}" srcOrd="0" destOrd="0" presId="urn:microsoft.com/office/officeart/2005/8/layout/pList2"/>
    <dgm:cxn modelId="{EB3FCC11-3EFF-46AD-A2D0-AEAD00094749}" type="presOf" srcId="{CD14EA2C-0448-4FAA-BFA7-787F1B2D0B06}" destId="{04454F9B-43C1-4B47-95E5-586506E085BD}" srcOrd="0" destOrd="0" presId="urn:microsoft.com/office/officeart/2005/8/layout/pList2"/>
    <dgm:cxn modelId="{4362A518-BBFB-4BEB-8D10-55AD99BEC952}" type="presOf" srcId="{BDF318AB-DE45-40D3-920A-6146300481C5}" destId="{7E8BE820-750D-401A-80F9-09CDDA6D9110}" srcOrd="0" destOrd="0" presId="urn:microsoft.com/office/officeart/2005/8/layout/pList2"/>
    <dgm:cxn modelId="{BCC32438-DE71-4951-AEC4-4ADCE41E3C3C}" type="presOf" srcId="{F1A93852-83F2-48F5-9749-5FE49A7EB100}" destId="{AED54330-7951-49C6-98F9-3FCA591D5141}" srcOrd="0" destOrd="0" presId="urn:microsoft.com/office/officeart/2005/8/layout/pList2"/>
    <dgm:cxn modelId="{2F5DA447-79A3-49FB-A248-7CAA2F300601}" type="presOf" srcId="{D30F35D4-036D-4288-8785-1526A9291B18}" destId="{119D8FDE-3A50-47E7-BC06-F9084C495FB7}" srcOrd="0" destOrd="0" presId="urn:microsoft.com/office/officeart/2005/8/layout/pList2"/>
    <dgm:cxn modelId="{CEBA2669-1FEF-441F-BD66-07CAE5FD4202}" type="presOf" srcId="{8D85A9C4-EE58-4E04-977A-DCB83341DF3A}" destId="{7A9C412C-CB75-4B97-B5E3-EFD6895E7786}" srcOrd="0" destOrd="0" presId="urn:microsoft.com/office/officeart/2005/8/layout/pList2"/>
    <dgm:cxn modelId="{3216426D-7BF6-4E2F-950C-40B4B5C37C89}" type="presOf" srcId="{92DB40F0-585F-470B-9365-AF9C4004C504}" destId="{434BC31F-BE21-48A3-948A-A84E80ECA32B}" srcOrd="0" destOrd="0" presId="urn:microsoft.com/office/officeart/2005/8/layout/pList2"/>
    <dgm:cxn modelId="{48B7AC9C-1D11-4775-B8E5-FD9C396469C8}" type="presOf" srcId="{21B4B961-C1A3-4547-9B57-C8010704B3AD}" destId="{904DC696-B77E-44B6-AA4A-49CC80C1BED0}" srcOrd="0" destOrd="0" presId="urn:microsoft.com/office/officeart/2005/8/layout/pList2"/>
    <dgm:cxn modelId="{DB1F9B9D-069A-4BA6-995B-ED4A3AF23782}" srcId="{D30F35D4-036D-4288-8785-1526A9291B18}" destId="{F1A93852-83F2-48F5-9749-5FE49A7EB100}" srcOrd="2" destOrd="0" parTransId="{BD2E8CAB-B72F-4E2E-A765-57CA49CBD12F}" sibTransId="{BDF318AB-DE45-40D3-920A-6146300481C5}"/>
    <dgm:cxn modelId="{85B43ED2-0236-4C6E-AFC1-CCFC34E43BF2}" srcId="{D30F35D4-036D-4288-8785-1526A9291B18}" destId="{8D85A9C4-EE58-4E04-977A-DCB83341DF3A}" srcOrd="0" destOrd="0" parTransId="{938BEB6F-28CF-4409-8001-5B1B20751347}" sibTransId="{92DB40F0-585F-470B-9365-AF9C4004C504}"/>
    <dgm:cxn modelId="{175D72E8-076C-45FE-AF8D-F306335F944D}" srcId="{D30F35D4-036D-4288-8785-1526A9291B18}" destId="{67931E36-86C6-4C39-8A01-3D6D013DACE7}" srcOrd="1" destOrd="0" parTransId="{E01F394F-631D-48AD-8DEB-58EACF5CCC0E}" sibTransId="{21B4B961-C1A3-4547-9B57-C8010704B3AD}"/>
    <dgm:cxn modelId="{B7DB1EBC-E8A7-41E6-8827-742C5F21247D}" type="presParOf" srcId="{119D8FDE-3A50-47E7-BC06-F9084C495FB7}" destId="{DABDC0D1-0CDB-47C3-AC81-B53AC5B28CDA}" srcOrd="0" destOrd="0" presId="urn:microsoft.com/office/officeart/2005/8/layout/pList2"/>
    <dgm:cxn modelId="{252D5270-B7EF-4D8D-9E0E-3D55E4894403}" type="presParOf" srcId="{119D8FDE-3A50-47E7-BC06-F9084C495FB7}" destId="{7217D28C-E923-4875-9332-BDCCB7323D21}" srcOrd="1" destOrd="0" presId="urn:microsoft.com/office/officeart/2005/8/layout/pList2"/>
    <dgm:cxn modelId="{8AE09A28-CC03-4EFE-9FA7-C913D6505164}" type="presParOf" srcId="{7217D28C-E923-4875-9332-BDCCB7323D21}" destId="{E292700F-B19F-42A6-9005-C39502BF85C8}" srcOrd="0" destOrd="0" presId="urn:microsoft.com/office/officeart/2005/8/layout/pList2"/>
    <dgm:cxn modelId="{C64C98D7-4642-4F20-A4C5-23F7AB708872}" type="presParOf" srcId="{E292700F-B19F-42A6-9005-C39502BF85C8}" destId="{7A9C412C-CB75-4B97-B5E3-EFD6895E7786}" srcOrd="0" destOrd="0" presId="urn:microsoft.com/office/officeart/2005/8/layout/pList2"/>
    <dgm:cxn modelId="{9427BE9D-C340-4217-B415-5BBAA7E0F79B}" type="presParOf" srcId="{E292700F-B19F-42A6-9005-C39502BF85C8}" destId="{B147B59A-F06B-45A4-9888-66115050839B}" srcOrd="1" destOrd="0" presId="urn:microsoft.com/office/officeart/2005/8/layout/pList2"/>
    <dgm:cxn modelId="{09108EC2-3B57-4E15-95A5-ED1EC6B816D2}" type="presParOf" srcId="{E292700F-B19F-42A6-9005-C39502BF85C8}" destId="{2C582241-A5C4-46AD-85F1-C8BEACAB81CE}" srcOrd="2" destOrd="0" presId="urn:microsoft.com/office/officeart/2005/8/layout/pList2"/>
    <dgm:cxn modelId="{74457146-B699-48D9-A0F9-8A9A971E4211}" type="presParOf" srcId="{7217D28C-E923-4875-9332-BDCCB7323D21}" destId="{434BC31F-BE21-48A3-948A-A84E80ECA32B}" srcOrd="1" destOrd="0" presId="urn:microsoft.com/office/officeart/2005/8/layout/pList2"/>
    <dgm:cxn modelId="{58373700-5BBE-4B09-B644-BB0E2E77B650}" type="presParOf" srcId="{7217D28C-E923-4875-9332-BDCCB7323D21}" destId="{6A07765C-22D0-4139-B7F2-98F5FFE0B5BF}" srcOrd="2" destOrd="0" presId="urn:microsoft.com/office/officeart/2005/8/layout/pList2"/>
    <dgm:cxn modelId="{461B396B-3825-404C-8E03-BFD8842815ED}" type="presParOf" srcId="{6A07765C-22D0-4139-B7F2-98F5FFE0B5BF}" destId="{332BCA6C-0BD6-45C3-9F1C-5D86228874DB}" srcOrd="0" destOrd="0" presId="urn:microsoft.com/office/officeart/2005/8/layout/pList2"/>
    <dgm:cxn modelId="{48DFC840-8F36-4732-B498-806B704DC238}" type="presParOf" srcId="{6A07765C-22D0-4139-B7F2-98F5FFE0B5BF}" destId="{80262616-7502-4A70-B869-BF174BB0EED7}" srcOrd="1" destOrd="0" presId="urn:microsoft.com/office/officeart/2005/8/layout/pList2"/>
    <dgm:cxn modelId="{BA1741C5-28BE-4E7D-8425-DD2F771B9DA3}" type="presParOf" srcId="{6A07765C-22D0-4139-B7F2-98F5FFE0B5BF}" destId="{3E3F6818-5FE7-4335-AACD-A4F18D5546D5}" srcOrd="2" destOrd="0" presId="urn:microsoft.com/office/officeart/2005/8/layout/pList2"/>
    <dgm:cxn modelId="{FA332250-7422-4C0A-9004-409E3F18F158}" type="presParOf" srcId="{7217D28C-E923-4875-9332-BDCCB7323D21}" destId="{904DC696-B77E-44B6-AA4A-49CC80C1BED0}" srcOrd="3" destOrd="0" presId="urn:microsoft.com/office/officeart/2005/8/layout/pList2"/>
    <dgm:cxn modelId="{0C49BB4F-9C71-42EA-B99A-BCD6247AAC7D}" type="presParOf" srcId="{7217D28C-E923-4875-9332-BDCCB7323D21}" destId="{E5AE8941-DC24-46D6-92C3-E5E306C59DAB}" srcOrd="4" destOrd="0" presId="urn:microsoft.com/office/officeart/2005/8/layout/pList2"/>
    <dgm:cxn modelId="{4270204A-AB88-4DE5-8554-B44C1E146C75}" type="presParOf" srcId="{E5AE8941-DC24-46D6-92C3-E5E306C59DAB}" destId="{AED54330-7951-49C6-98F9-3FCA591D5141}" srcOrd="0" destOrd="0" presId="urn:microsoft.com/office/officeart/2005/8/layout/pList2"/>
    <dgm:cxn modelId="{7E960323-8B6E-4022-9DCF-9CF2E6BE5C25}" type="presParOf" srcId="{E5AE8941-DC24-46D6-92C3-E5E306C59DAB}" destId="{B8D96A92-BD59-422E-964A-A2A6AD5797F2}" srcOrd="1" destOrd="0" presId="urn:microsoft.com/office/officeart/2005/8/layout/pList2"/>
    <dgm:cxn modelId="{562F6CA7-8F86-41C1-8AB2-ECA4663D1A74}" type="presParOf" srcId="{E5AE8941-DC24-46D6-92C3-E5E306C59DAB}" destId="{BD6549DF-F447-4641-8610-317F7271B7A8}" srcOrd="2" destOrd="0" presId="urn:microsoft.com/office/officeart/2005/8/layout/pList2"/>
    <dgm:cxn modelId="{A3AE48D5-0A28-4D59-B947-449933CDCE41}" type="presParOf" srcId="{7217D28C-E923-4875-9332-BDCCB7323D21}" destId="{7E8BE820-750D-401A-80F9-09CDDA6D9110}" srcOrd="5" destOrd="0" presId="urn:microsoft.com/office/officeart/2005/8/layout/pList2"/>
    <dgm:cxn modelId="{8F0253AB-24E3-482C-B0FF-D4999FE43C04}" type="presParOf" srcId="{7217D28C-E923-4875-9332-BDCCB7323D21}" destId="{79E667C7-13D4-4942-8364-0C74D3665A48}" srcOrd="6" destOrd="0" presId="urn:microsoft.com/office/officeart/2005/8/layout/pList2"/>
    <dgm:cxn modelId="{28DB9B43-178A-46C5-A37A-9E71EF69761F}" type="presParOf" srcId="{79E667C7-13D4-4942-8364-0C74D3665A48}" destId="{04454F9B-43C1-4B47-95E5-586506E085BD}" srcOrd="0" destOrd="0" presId="urn:microsoft.com/office/officeart/2005/8/layout/pList2"/>
    <dgm:cxn modelId="{48319824-BF58-41D5-B6A3-243419B2D9E3}" type="presParOf" srcId="{79E667C7-13D4-4942-8364-0C74D3665A48}" destId="{9D17E6A9-A05E-41A4-BC39-788909E89E4D}" srcOrd="1" destOrd="0" presId="urn:microsoft.com/office/officeart/2005/8/layout/pList2"/>
    <dgm:cxn modelId="{E4BA5F14-A0F2-4113-8012-D82EE0701660}" type="presParOf" srcId="{79E667C7-13D4-4942-8364-0C74D3665A48}" destId="{34C43BBD-48C6-403E-94A6-65001603AD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E77C5-D984-4701-88FD-ED27A848D76D}" type="doc">
      <dgm:prSet loTypeId="urn:diagrams.loki3.com/TabbedArc+Icon" loCatId="relationship" qsTypeId="urn:microsoft.com/office/officeart/2005/8/quickstyle/3d3" qsCatId="3D" csTypeId="urn:microsoft.com/office/officeart/2005/8/colors/colorful3" csCatId="colorful" phldr="1"/>
      <dgm:spPr/>
    </dgm:pt>
    <dgm:pt modelId="{E546D4B5-3CEF-423E-9579-F214339F677C}">
      <dgm:prSet phldrT="[Text]"/>
      <dgm:spPr/>
      <dgm:t>
        <a:bodyPr/>
        <a:lstStyle/>
        <a:p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сваја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ње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актуелн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их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знања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кроз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коришћење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напредних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технолошких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хардверских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софтверских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решења</a:t>
          </a:r>
          <a:endParaRPr lang="en-US" dirty="0">
            <a:solidFill>
              <a:schemeClr val="tx1"/>
            </a:solidFill>
          </a:endParaRPr>
        </a:p>
      </dgm:t>
    </dgm:pt>
    <dgm:pt modelId="{C2D87DBF-ADBA-47EF-9C77-4E82411E80A3}" type="parTrans" cxnId="{572630F7-2F9F-44A6-B898-CA15FC119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7B6E3-3360-48E2-82C0-A605617E219C}" type="sibTrans" cxnId="{572630F7-2F9F-44A6-B898-CA15FC119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5BFD4A-3B85-41AF-9C3B-30B668D8FE2D}">
      <dgm:prSet phldrT="[Text]"/>
      <dgm:spPr/>
      <dgm:t>
        <a:bodyPr/>
        <a:lstStyle/>
        <a:p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Унапређења квалитета образовног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кроз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стварање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бољих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реализацију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учење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студената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у епидемиолошким условима, применом најсавременијих информацион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комуникационих система</a:t>
          </a:r>
          <a:endParaRPr lang="en-US" dirty="0">
            <a:solidFill>
              <a:schemeClr val="tx1"/>
            </a:solidFill>
          </a:endParaRPr>
        </a:p>
      </dgm:t>
    </dgm:pt>
    <dgm:pt modelId="{37760EDF-4A6A-42A4-8F3B-B4BB8098DCBF}" type="parTrans" cxnId="{D936345F-1D0D-4057-81E3-D248A853CF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6D6431-7527-4D25-BAA4-8218AE7EFFF2}" type="sibTrans" cxnId="{D936345F-1D0D-4057-81E3-D248A853CF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BC67CD-9AD0-49DA-910A-713F1010DE3B}">
      <dgm:prSet phldrT="[Text]"/>
      <dgm:spPr/>
      <dgm:t>
        <a:bodyPr/>
        <a:lstStyle/>
        <a:p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етод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који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укључуј</a:t>
          </a:r>
          <a:r>
            <a:rPr lang="sr-Cyrl-R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учења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реализацију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пројектне</a:t>
          </a:r>
          <a:r>
            <a: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наставе</a:t>
          </a:r>
          <a:endParaRPr lang="en-US" dirty="0">
            <a:solidFill>
              <a:schemeClr val="tx1"/>
            </a:solidFill>
          </a:endParaRPr>
        </a:p>
      </dgm:t>
    </dgm:pt>
    <dgm:pt modelId="{96D741EF-D93E-49B1-9FC9-4842BDE4E175}" type="parTrans" cxnId="{95B4E3C7-7014-453F-B5FE-B97410E970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070BDB-4729-4A68-B214-AA37BBA25D4F}" type="sibTrans" cxnId="{95B4E3C7-7014-453F-B5FE-B97410E970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5816D0-A6BF-46DC-B4D8-6C396EDB5D86}" type="pres">
      <dgm:prSet presAssocID="{DA6E77C5-D984-4701-88FD-ED27A848D76D}" presName="Name0" presStyleCnt="0">
        <dgm:presLayoutVars>
          <dgm:dir/>
          <dgm:resizeHandles val="exact"/>
        </dgm:presLayoutVars>
      </dgm:prSet>
      <dgm:spPr/>
    </dgm:pt>
    <dgm:pt modelId="{C91C1A0D-1439-4F63-9C2B-57E7DB77A8D3}" type="pres">
      <dgm:prSet presAssocID="{E546D4B5-3CEF-423E-9579-F214339F677C}" presName="twoplus" presStyleLbl="node1" presStyleIdx="0" presStyleCnt="3">
        <dgm:presLayoutVars>
          <dgm:bulletEnabled val="1"/>
        </dgm:presLayoutVars>
      </dgm:prSet>
      <dgm:spPr/>
    </dgm:pt>
    <dgm:pt modelId="{19B8D965-8F7D-4C17-9161-4472FD2D0AE3}" type="pres">
      <dgm:prSet presAssocID="{2D5BFD4A-3B85-41AF-9C3B-30B668D8FE2D}" presName="twoplus" presStyleLbl="node1" presStyleIdx="1" presStyleCnt="3">
        <dgm:presLayoutVars>
          <dgm:bulletEnabled val="1"/>
        </dgm:presLayoutVars>
      </dgm:prSet>
      <dgm:spPr/>
    </dgm:pt>
    <dgm:pt modelId="{986B5FEE-7333-4EBD-8A99-3B3BF9F00B80}" type="pres">
      <dgm:prSet presAssocID="{D4BC67CD-9AD0-49DA-910A-713F1010DE3B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8724051C-BC09-45F1-A10B-43D4215526B3}" type="presOf" srcId="{D4BC67CD-9AD0-49DA-910A-713F1010DE3B}" destId="{986B5FEE-7333-4EBD-8A99-3B3BF9F00B80}" srcOrd="0" destOrd="0" presId="urn:diagrams.loki3.com/TabbedArc+Icon"/>
    <dgm:cxn modelId="{98DEE827-E747-4DF6-8199-69F7F72F18E9}" type="presOf" srcId="{DA6E77C5-D984-4701-88FD-ED27A848D76D}" destId="{415816D0-A6BF-46DC-B4D8-6C396EDB5D86}" srcOrd="0" destOrd="0" presId="urn:diagrams.loki3.com/TabbedArc+Icon"/>
    <dgm:cxn modelId="{6ED3DE3D-E0A3-4838-91EC-FA3078064A78}" type="presOf" srcId="{2D5BFD4A-3B85-41AF-9C3B-30B668D8FE2D}" destId="{19B8D965-8F7D-4C17-9161-4472FD2D0AE3}" srcOrd="0" destOrd="0" presId="urn:diagrams.loki3.com/TabbedArc+Icon"/>
    <dgm:cxn modelId="{D936345F-1D0D-4057-81E3-D248A853CF50}" srcId="{DA6E77C5-D984-4701-88FD-ED27A848D76D}" destId="{2D5BFD4A-3B85-41AF-9C3B-30B668D8FE2D}" srcOrd="1" destOrd="0" parTransId="{37760EDF-4A6A-42A4-8F3B-B4BB8098DCBF}" sibTransId="{D26D6431-7527-4D25-BAA4-8218AE7EFFF2}"/>
    <dgm:cxn modelId="{95B4E3C7-7014-453F-B5FE-B97410E970B6}" srcId="{DA6E77C5-D984-4701-88FD-ED27A848D76D}" destId="{D4BC67CD-9AD0-49DA-910A-713F1010DE3B}" srcOrd="2" destOrd="0" parTransId="{96D741EF-D93E-49B1-9FC9-4842BDE4E175}" sibTransId="{A7070BDB-4729-4A68-B214-AA37BBA25D4F}"/>
    <dgm:cxn modelId="{572630F7-2F9F-44A6-B898-CA15FC119560}" srcId="{DA6E77C5-D984-4701-88FD-ED27A848D76D}" destId="{E546D4B5-3CEF-423E-9579-F214339F677C}" srcOrd="0" destOrd="0" parTransId="{C2D87DBF-ADBA-47EF-9C77-4E82411E80A3}" sibTransId="{76D7B6E3-3360-48E2-82C0-A605617E219C}"/>
    <dgm:cxn modelId="{7E7C08F9-B2FD-445B-9768-E919DB7F766D}" type="presOf" srcId="{E546D4B5-3CEF-423E-9579-F214339F677C}" destId="{C91C1A0D-1439-4F63-9C2B-57E7DB77A8D3}" srcOrd="0" destOrd="0" presId="urn:diagrams.loki3.com/TabbedArc+Icon"/>
    <dgm:cxn modelId="{192D206C-D7D9-42E3-9AD2-9518A365AA7A}" type="presParOf" srcId="{415816D0-A6BF-46DC-B4D8-6C396EDB5D86}" destId="{C91C1A0D-1439-4F63-9C2B-57E7DB77A8D3}" srcOrd="0" destOrd="0" presId="urn:diagrams.loki3.com/TabbedArc+Icon"/>
    <dgm:cxn modelId="{6F76F1E4-57EA-489D-8062-B04C2EBC973F}" type="presParOf" srcId="{415816D0-A6BF-46DC-B4D8-6C396EDB5D86}" destId="{19B8D965-8F7D-4C17-9161-4472FD2D0AE3}" srcOrd="1" destOrd="0" presId="urn:diagrams.loki3.com/TabbedArc+Icon"/>
    <dgm:cxn modelId="{231A619E-4A89-4BCC-8219-DF669D535C1C}" type="presParOf" srcId="{415816D0-A6BF-46DC-B4D8-6C396EDB5D86}" destId="{986B5FEE-7333-4EBD-8A99-3B3BF9F00B8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E57242-57EC-4BA4-A87B-F59F5DF7D6B6}" type="doc">
      <dgm:prSet loTypeId="urn:microsoft.com/office/officeart/2005/8/layout/rings+Icon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9585DE-74C0-44FF-8462-DEDE50D6FAF6}">
      <dgm:prSet phldrT="[Text]" custT="1"/>
      <dgm:spPr/>
      <dgm:t>
        <a:bodyPr/>
        <a:lstStyle/>
        <a:p>
          <a:pPr algn="ctr"/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Aктивно учествовање на предавањима и вежбама</a:t>
          </a:r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ПОРТАЛУ и „</a:t>
          </a:r>
          <a:r>
            <a:rPr lang="sr-Latn-RS" sz="1400"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у </a:t>
          </a:r>
          <a:r>
            <a:rPr lang="sr-Latn-RS" sz="1400">
              <a:latin typeface="Arial" panose="020B0604020202020204" pitchFamily="34" charset="0"/>
              <a:cs typeface="Arial" panose="020B0604020202020204" pitchFamily="34" charset="0"/>
            </a:rPr>
            <a:t>за дигитално учење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385C6-8462-4F47-8556-156FC34961C8}" type="parTrans" cxnId="{5B9A7DB8-6024-475F-889D-50D897A5919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1CCBF-CA36-4908-BE2E-7FF09E7AA59B}" type="sibTrans" cxnId="{5B9A7DB8-6024-475F-889D-50D897A5919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5FB62-1173-43F6-B9D6-292A923F6C06}">
      <dgm:prSet phldrT="[Text]" custT="1"/>
      <dgm:spPr/>
      <dgm:t>
        <a:bodyPr/>
        <a:lstStyle/>
        <a:p>
          <a:pPr algn="ctr"/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оришћење 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савремених рачуноводствених софтверских решења и</a:t>
          </a:r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 електронских сервиса </a:t>
          </a:r>
          <a:r>
            <a:rPr lang="sr-Cyrl-RS" sz="110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sr-Cyrl-CS" sz="1100">
              <a:latin typeface="Arial" panose="020B0604020202020204" pitchFamily="34" charset="0"/>
              <a:cs typeface="Arial" panose="020B0604020202020204" pitchFamily="34" charset="0"/>
            </a:rPr>
            <a:t>коришћење и рад на порталима </a:t>
          </a:r>
          <a:r>
            <a:rPr lang="sr-Cyrl-CS" sz="1100" b="1">
              <a:latin typeface="Arial" panose="020B0604020202020204" pitchFamily="34" charset="0"/>
              <a:cs typeface="Arial" panose="020B0604020202020204" pitchFamily="34" charset="0"/>
            </a:rPr>
            <a:t>Пореске управе, Централног регистра обавезног социјалног осигурања, е – Управа, Фонда Пензијског и инвалидског осигурања, Централног регистра фактура Управе за трезор, Агенције за привредне регистре и НБС</a:t>
          </a:r>
          <a:r>
            <a:rPr lang="sr-Cyrl-CS" sz="110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F0307-8CEC-40F3-A435-956975BC9286}" type="parTrans" cxnId="{2D4BD791-4CBB-4C0C-A1CF-D813AB7DF51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E1EE8-F71C-4924-B829-4200638F4653}" type="sibTrans" cxnId="{2D4BD791-4CBB-4C0C-A1CF-D813AB7DF51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94229-4914-4B42-8A2E-FFAE633B94B9}">
      <dgm:prSet phldrT="[Text]" custT="1"/>
      <dgm:spPr/>
      <dgm:t>
        <a:bodyPr/>
        <a:lstStyle/>
        <a:p>
          <a:pPr algn="ctr"/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Извођење тимске и интерактивне наставе са малим групама студената која би подразумевала, 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између осталог, и примену савремених информационо комуникационих технологија и рачуноводствених софтверских решења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406F0-C9DA-4118-929A-80B0ED6C97D2}" type="parTrans" cxnId="{3C5F3E61-6C47-4DEE-A5AB-E982DB6D3E9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7C34D-D793-4FE9-A5AE-DC1138EEAA67}" type="sibTrans" cxnId="{3C5F3E61-6C47-4DEE-A5AB-E982DB6D3E9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AB97A-8CA6-4132-B594-181C7ACEE5B8}">
      <dgm:prSet phldrT="[Text]" custT="1"/>
      <dgm:spPr/>
      <dgm:t>
        <a:bodyPr/>
        <a:lstStyle/>
        <a:p>
          <a:pPr algn="ctr"/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амостална израда одговарајућих стручних радова</a:t>
          </a:r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 који подразумевају решење 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сложених рачуноводствених, пореских и ревизорских </a:t>
          </a:r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проблема у изабраном </a:t>
          </a:r>
          <a:r>
            <a:rPr lang="sr-Cyrl-CS" sz="1400">
              <a:latin typeface="Arial" panose="020B0604020202020204" pitchFamily="34" charset="0"/>
              <a:cs typeface="Arial" panose="020B0604020202020204" pitchFamily="34" charset="0"/>
            </a:rPr>
            <a:t>привредном субјекту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BC08C-CBCB-457F-AA02-9A391A022F64}" type="parTrans" cxnId="{7C29CC30-D21D-453D-ADE4-3D9421B329F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01D73-0D9E-4697-86EA-7C7D35EDD56C}" type="sibTrans" cxnId="{7C29CC30-D21D-453D-ADE4-3D9421B329F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DB6D3-ED36-4383-9762-3981C896B8DF}">
      <dgm:prSet phldrT="[Text]" custT="1"/>
      <dgm:spPr/>
      <dgm:t>
        <a:bodyPr/>
        <a:lstStyle/>
        <a:p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ритичко расуђивање о садржају, суштини и смислу наставног предмета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6C31D8-9004-412F-A521-25379A0057AD}" type="parTrans" cxnId="{B00CE0BA-EF2B-43D7-9AB5-10039FE36B4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4DED6-B456-44E1-9A8D-BCE3897DFD67}" type="sibTrans" cxnId="{B00CE0BA-EF2B-43D7-9AB5-10039FE36B4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032E4-E41C-48DC-9D89-AAD2E948F83B}">
      <dgm:prSet custT="1"/>
      <dgm:spPr/>
      <dgm:t>
        <a:bodyPr/>
        <a:lstStyle/>
        <a:p>
          <a:pPr algn="ctr"/>
          <a:r>
            <a:rPr lang="sr-Cyrl-RS" sz="1400">
              <a:latin typeface="Arial" panose="020B0604020202020204" pitchFamily="34" charset="0"/>
              <a:cs typeface="Arial" panose="020B0604020202020204" pitchFamily="34" charset="0"/>
            </a:rPr>
            <a:t>П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резентација и одбрана стручних радова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5EC58-AA5F-4EE2-97DF-434E8D792A8F}" type="parTrans" cxnId="{09ED573C-6141-47EC-92F2-3E539201CE8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AC89B-63D7-4757-B293-8F2471BFF2AB}" type="sibTrans" cxnId="{09ED573C-6141-47EC-92F2-3E539201CE8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D15F0-5EDB-493A-B611-0D41BF7CC158}" type="pres">
      <dgm:prSet presAssocID="{F5E57242-57EC-4BA4-A87B-F59F5DF7D6B6}" presName="Name0" presStyleCnt="0">
        <dgm:presLayoutVars>
          <dgm:chMax val="7"/>
          <dgm:dir/>
          <dgm:resizeHandles val="exact"/>
        </dgm:presLayoutVars>
      </dgm:prSet>
      <dgm:spPr/>
    </dgm:pt>
    <dgm:pt modelId="{77ED1F3A-B6A2-4F56-AE10-6C8758349F3F}" type="pres">
      <dgm:prSet presAssocID="{F5E57242-57EC-4BA4-A87B-F59F5DF7D6B6}" presName="ellipse1" presStyleLbl="vennNode1" presStyleIdx="0" presStyleCnt="6" custLinFactNeighborX="-12266">
        <dgm:presLayoutVars>
          <dgm:bulletEnabled val="1"/>
        </dgm:presLayoutVars>
      </dgm:prSet>
      <dgm:spPr>
        <a:prstGeom prst="hexagon">
          <a:avLst/>
        </a:prstGeom>
      </dgm:spPr>
    </dgm:pt>
    <dgm:pt modelId="{51F4E2A8-B18F-49C7-AEB0-6CE7C05F1D49}" type="pres">
      <dgm:prSet presAssocID="{F5E57242-57EC-4BA4-A87B-F59F5DF7D6B6}" presName="ellipse2" presStyleLbl="vennNode1" presStyleIdx="1" presStyleCnt="6" custLinFactNeighborX="-11649" custLinFactNeighborY="3011">
        <dgm:presLayoutVars>
          <dgm:bulletEnabled val="1"/>
        </dgm:presLayoutVars>
      </dgm:prSet>
      <dgm:spPr>
        <a:prstGeom prst="hexagon">
          <a:avLst/>
        </a:prstGeom>
      </dgm:spPr>
    </dgm:pt>
    <dgm:pt modelId="{5C727469-E78D-490B-9FFD-2C7B7E2B9524}" type="pres">
      <dgm:prSet presAssocID="{F5E57242-57EC-4BA4-A87B-F59F5DF7D6B6}" presName="ellipse3" presStyleLbl="vennNode1" presStyleIdx="2" presStyleCnt="6" custLinFactNeighborX="4998" custLinFactNeighborY="1100">
        <dgm:presLayoutVars>
          <dgm:bulletEnabled val="1"/>
        </dgm:presLayoutVars>
      </dgm:prSet>
      <dgm:spPr>
        <a:prstGeom prst="hexagon">
          <a:avLst/>
        </a:prstGeom>
      </dgm:spPr>
    </dgm:pt>
    <dgm:pt modelId="{E249C0D8-037F-40B4-B6E4-88D673EF903E}" type="pres">
      <dgm:prSet presAssocID="{F5E57242-57EC-4BA4-A87B-F59F5DF7D6B6}" presName="ellipse4" presStyleLbl="vennNode1" presStyleIdx="3" presStyleCnt="6" custLinFactNeighborX="-8777" custLinFactNeighborY="3011">
        <dgm:presLayoutVars>
          <dgm:bulletEnabled val="1"/>
        </dgm:presLayoutVars>
      </dgm:prSet>
      <dgm:spPr>
        <a:prstGeom prst="hexagon">
          <a:avLst/>
        </a:prstGeom>
      </dgm:spPr>
    </dgm:pt>
    <dgm:pt modelId="{1AB5CC0E-350F-4194-85EC-478F9EAED507}" type="pres">
      <dgm:prSet presAssocID="{F5E57242-57EC-4BA4-A87B-F59F5DF7D6B6}" presName="ellipse5" presStyleLbl="vennNode1" presStyleIdx="4" presStyleCnt="6" custLinFactNeighborX="45519" custLinFactNeighborY="67458">
        <dgm:presLayoutVars>
          <dgm:bulletEnabled val="1"/>
        </dgm:presLayoutVars>
      </dgm:prSet>
      <dgm:spPr>
        <a:prstGeom prst="hexagon">
          <a:avLst/>
        </a:prstGeom>
      </dgm:spPr>
    </dgm:pt>
    <dgm:pt modelId="{7816EC83-6672-4A09-A91A-568776FCFDBE}" type="pres">
      <dgm:prSet presAssocID="{F5E57242-57EC-4BA4-A87B-F59F5DF7D6B6}" presName="ellipse6" presStyleLbl="vennNode1" presStyleIdx="5" presStyleCnt="6" custLinFactNeighborX="-43658" custLinFactNeighborY="-64889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3C74B62A-79A9-4E8C-B913-601052D46145}" type="presOf" srcId="{F5E57242-57EC-4BA4-A87B-F59F5DF7D6B6}" destId="{551D15F0-5EDB-493A-B611-0D41BF7CC158}" srcOrd="0" destOrd="0" presId="urn:microsoft.com/office/officeart/2005/8/layout/rings+Icon"/>
    <dgm:cxn modelId="{7C29CC30-D21D-453D-ADE4-3D9421B329F5}" srcId="{F5E57242-57EC-4BA4-A87B-F59F5DF7D6B6}" destId="{D89AB97A-8CA6-4132-B594-181C7ACEE5B8}" srcOrd="3" destOrd="0" parTransId="{B95BC08C-CBCB-457F-AA02-9A391A022F64}" sibTransId="{8B401D73-0D9E-4697-86EA-7C7D35EDD56C}"/>
    <dgm:cxn modelId="{09ED573C-6141-47EC-92F2-3E539201CE86}" srcId="{F5E57242-57EC-4BA4-A87B-F59F5DF7D6B6}" destId="{FD0032E4-E41C-48DC-9D89-AAD2E948F83B}" srcOrd="5" destOrd="0" parTransId="{2BC5EC58-AA5F-4EE2-97DF-434E8D792A8F}" sibTransId="{1C8AC89B-63D7-4757-B293-8F2471BFF2AB}"/>
    <dgm:cxn modelId="{71B57660-3EBD-45FD-AD71-4B822529F27E}" type="presOf" srcId="{58A94229-4914-4B42-8A2E-FFAE633B94B9}" destId="{5C727469-E78D-490B-9FFD-2C7B7E2B9524}" srcOrd="0" destOrd="0" presId="urn:microsoft.com/office/officeart/2005/8/layout/rings+Icon"/>
    <dgm:cxn modelId="{3C5F3E61-6C47-4DEE-A5AB-E982DB6D3E91}" srcId="{F5E57242-57EC-4BA4-A87B-F59F5DF7D6B6}" destId="{58A94229-4914-4B42-8A2E-FFAE633B94B9}" srcOrd="2" destOrd="0" parTransId="{65B406F0-C9DA-4118-929A-80B0ED6C97D2}" sibTransId="{7147C34D-D793-4FE9-A5AE-DC1138EEAA67}"/>
    <dgm:cxn modelId="{9193D546-EA09-4A4A-9BC2-3A01F9097AFE}" type="presOf" srcId="{FD0032E4-E41C-48DC-9D89-AAD2E948F83B}" destId="{7816EC83-6672-4A09-A91A-568776FCFDBE}" srcOrd="0" destOrd="0" presId="urn:microsoft.com/office/officeart/2005/8/layout/rings+Icon"/>
    <dgm:cxn modelId="{BBEFE377-34AB-41B1-AE68-4C0D15EA48E9}" type="presOf" srcId="{D89AB97A-8CA6-4132-B594-181C7ACEE5B8}" destId="{E249C0D8-037F-40B4-B6E4-88D673EF903E}" srcOrd="0" destOrd="0" presId="urn:microsoft.com/office/officeart/2005/8/layout/rings+Icon"/>
    <dgm:cxn modelId="{2D4BD791-4CBB-4C0C-A1CF-D813AB7DF51A}" srcId="{F5E57242-57EC-4BA4-A87B-F59F5DF7D6B6}" destId="{65F5FB62-1173-43F6-B9D6-292A923F6C06}" srcOrd="1" destOrd="0" parTransId="{D80F0307-8CEC-40F3-A435-956975BC9286}" sibTransId="{114E1EE8-F71C-4924-B829-4200638F4653}"/>
    <dgm:cxn modelId="{C1620E92-930C-4799-8BED-B6C6B1EA754B}" type="presOf" srcId="{099585DE-74C0-44FF-8462-DEDE50D6FAF6}" destId="{77ED1F3A-B6A2-4F56-AE10-6C8758349F3F}" srcOrd="0" destOrd="0" presId="urn:microsoft.com/office/officeart/2005/8/layout/rings+Icon"/>
    <dgm:cxn modelId="{E9FC43B6-F744-47E1-BDBC-7BE19E2E23BC}" type="presOf" srcId="{65F5FB62-1173-43F6-B9D6-292A923F6C06}" destId="{51F4E2A8-B18F-49C7-AEB0-6CE7C05F1D49}" srcOrd="0" destOrd="0" presId="urn:microsoft.com/office/officeart/2005/8/layout/rings+Icon"/>
    <dgm:cxn modelId="{5B9A7DB8-6024-475F-889D-50D897A59194}" srcId="{F5E57242-57EC-4BA4-A87B-F59F5DF7D6B6}" destId="{099585DE-74C0-44FF-8462-DEDE50D6FAF6}" srcOrd="0" destOrd="0" parTransId="{90F385C6-8462-4F47-8556-156FC34961C8}" sibTransId="{E741CCBF-CA36-4908-BE2E-7FF09E7AA59B}"/>
    <dgm:cxn modelId="{B00CE0BA-EF2B-43D7-9AB5-10039FE36B48}" srcId="{F5E57242-57EC-4BA4-A87B-F59F5DF7D6B6}" destId="{386DB6D3-ED36-4383-9762-3981C896B8DF}" srcOrd="4" destOrd="0" parTransId="{7B6C31D8-9004-412F-A521-25379A0057AD}" sibTransId="{0274DED6-B456-44E1-9A8D-BCE3897DFD67}"/>
    <dgm:cxn modelId="{4D792DCD-5B00-403E-B28C-12DAD61E19D8}" type="presOf" srcId="{386DB6D3-ED36-4383-9762-3981C896B8DF}" destId="{1AB5CC0E-350F-4194-85EC-478F9EAED507}" srcOrd="0" destOrd="0" presId="urn:microsoft.com/office/officeart/2005/8/layout/rings+Icon"/>
    <dgm:cxn modelId="{EA33B63C-42A0-4F03-98BC-94D47903BE67}" type="presParOf" srcId="{551D15F0-5EDB-493A-B611-0D41BF7CC158}" destId="{77ED1F3A-B6A2-4F56-AE10-6C8758349F3F}" srcOrd="0" destOrd="0" presId="urn:microsoft.com/office/officeart/2005/8/layout/rings+Icon"/>
    <dgm:cxn modelId="{E6F8F2C2-C3F3-4741-B0BF-B7AA27BD7E3D}" type="presParOf" srcId="{551D15F0-5EDB-493A-B611-0D41BF7CC158}" destId="{51F4E2A8-B18F-49C7-AEB0-6CE7C05F1D49}" srcOrd="1" destOrd="0" presId="urn:microsoft.com/office/officeart/2005/8/layout/rings+Icon"/>
    <dgm:cxn modelId="{A8FE6598-DD2E-4A63-A115-BC775B34FECF}" type="presParOf" srcId="{551D15F0-5EDB-493A-B611-0D41BF7CC158}" destId="{5C727469-E78D-490B-9FFD-2C7B7E2B9524}" srcOrd="2" destOrd="0" presId="urn:microsoft.com/office/officeart/2005/8/layout/rings+Icon"/>
    <dgm:cxn modelId="{C4B735D8-1001-43DE-BBEA-AEB1C54B7EC0}" type="presParOf" srcId="{551D15F0-5EDB-493A-B611-0D41BF7CC158}" destId="{E249C0D8-037F-40B4-B6E4-88D673EF903E}" srcOrd="3" destOrd="0" presId="urn:microsoft.com/office/officeart/2005/8/layout/rings+Icon"/>
    <dgm:cxn modelId="{84039A58-B9C6-4CB4-9996-D535D02B59C3}" type="presParOf" srcId="{551D15F0-5EDB-493A-B611-0D41BF7CC158}" destId="{1AB5CC0E-350F-4194-85EC-478F9EAED507}" srcOrd="4" destOrd="0" presId="urn:microsoft.com/office/officeart/2005/8/layout/rings+Icon"/>
    <dgm:cxn modelId="{404E7D13-953D-443F-8574-E753C93FF576}" type="presParOf" srcId="{551D15F0-5EDB-493A-B611-0D41BF7CC158}" destId="{7816EC83-6672-4A09-A91A-568776FCFDBE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034D-A2C4-4FAF-9D8F-75300A9DA6F6}">
      <dsp:nvSpPr>
        <dsp:cNvPr id="0" name=""/>
        <dsp:cNvSpPr/>
      </dsp:nvSpPr>
      <dsp:spPr>
        <a:xfrm>
          <a:off x="0" y="624449"/>
          <a:ext cx="1110771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1EA92-4D44-49F2-9F4C-1D4A9D9C845C}">
      <dsp:nvSpPr>
        <dsp:cNvPr id="0" name=""/>
        <dsp:cNvSpPr/>
      </dsp:nvSpPr>
      <dsp:spPr>
        <a:xfrm>
          <a:off x="555385" y="19289"/>
          <a:ext cx="9359169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892" tIns="0" rIns="2938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 cap="none">
              <a:solidFill>
                <a:schemeClr val="tx1"/>
              </a:solidFill>
            </a:rPr>
            <a:t>Креирање ПОРТАЛА и формирање „</a:t>
          </a:r>
          <a:r>
            <a:rPr lang="sr-Cyrl-RS" sz="2000" kern="1200" cap="none">
              <a:solidFill>
                <a:schemeClr val="tx1"/>
              </a:solidFill>
            </a:rPr>
            <a:t>Це</a:t>
          </a:r>
          <a:r>
            <a:rPr lang="sr-Latn-RS" sz="2000" kern="1200" cap="none">
              <a:solidFill>
                <a:schemeClr val="tx1"/>
              </a:solidFill>
            </a:rPr>
            <a:t>нтра за дигитално учење</a:t>
          </a:r>
          <a:r>
            <a:rPr lang="sr-Cyrl-CS" sz="2000" kern="1200" cap="none">
              <a:solidFill>
                <a:schemeClr val="tx1"/>
              </a:solidFill>
            </a:rPr>
            <a:t>“ који ће студентима, наставницима и сарадницима омогућити једноставан и ефикасан рад и учење у епидемиолошким условима</a:t>
          </a:r>
          <a:endParaRPr lang="sr-Latn-RS" sz="2000" kern="1200" dirty="0">
            <a:solidFill>
              <a:schemeClr val="tx1"/>
            </a:solidFill>
          </a:endParaRPr>
        </a:p>
      </dsp:txBody>
      <dsp:txXfrm>
        <a:off x="614468" y="78372"/>
        <a:ext cx="9241003" cy="1092154"/>
      </dsp:txXfrm>
    </dsp:sp>
    <dsp:sp modelId="{92B94247-6F89-4057-8EAF-23C5CFD12B34}">
      <dsp:nvSpPr>
        <dsp:cNvPr id="0" name=""/>
        <dsp:cNvSpPr/>
      </dsp:nvSpPr>
      <dsp:spPr>
        <a:xfrm>
          <a:off x="0" y="2484209"/>
          <a:ext cx="1110771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5921-7EE5-4AA4-AC0B-3CE5B3A37D28}">
      <dsp:nvSpPr>
        <dsp:cNvPr id="0" name=""/>
        <dsp:cNvSpPr/>
      </dsp:nvSpPr>
      <dsp:spPr>
        <a:xfrm>
          <a:off x="555385" y="1879049"/>
          <a:ext cx="9349838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892" tIns="0" rIns="2938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cap="none">
              <a:solidFill>
                <a:schemeClr val="tx1"/>
              </a:solidFill>
            </a:rPr>
            <a:t>Повећа</a:t>
          </a:r>
          <a:r>
            <a:rPr lang="sr-Cyrl-RS" sz="2000" kern="1200" cap="none">
              <a:solidFill>
                <a:schemeClr val="tx1"/>
              </a:solidFill>
            </a:rPr>
            <a:t>ње</a:t>
          </a:r>
          <a:r>
            <a:rPr lang="sr-Latn-RS" sz="2000" kern="1200" cap="none">
              <a:solidFill>
                <a:schemeClr val="tx1"/>
              </a:solidFill>
            </a:rPr>
            <a:t> број</a:t>
          </a:r>
          <a:r>
            <a:rPr lang="sr-Cyrl-RS" sz="2000" kern="1200" cap="none">
              <a:solidFill>
                <a:schemeClr val="tx1"/>
              </a:solidFill>
            </a:rPr>
            <a:t>а</a:t>
          </a:r>
          <a:r>
            <a:rPr lang="sr-Latn-RS" sz="2000" kern="1200" cap="none">
              <a:solidFill>
                <a:schemeClr val="tx1"/>
              </a:solidFill>
            </a:rPr>
            <a:t> студената</a:t>
          </a:r>
          <a:r>
            <a:rPr lang="sr-Cyrl-RS" sz="2000" kern="1200" cap="none">
              <a:solidFill>
                <a:schemeClr val="tx1"/>
              </a:solidFill>
            </a:rPr>
            <a:t> који користе савремене електронске сервисе и који имају дигиталне компетенције неопходне за развој п</a:t>
          </a:r>
          <a:r>
            <a:rPr lang="sr-Latn-RS" sz="2000" kern="1200" cap="none">
              <a:solidFill>
                <a:schemeClr val="tx1"/>
              </a:solidFill>
            </a:rPr>
            <a:t>редузетништв</a:t>
          </a:r>
          <a:r>
            <a:rPr lang="sr-Cyrl-RS" sz="2000" kern="1200" cap="none">
              <a:solidFill>
                <a:schemeClr val="tx1"/>
              </a:solidFill>
            </a:rPr>
            <a:t>а</a:t>
          </a:r>
          <a:r>
            <a:rPr lang="sr-Latn-RS" sz="2000" kern="1200" cap="none">
              <a:solidFill>
                <a:schemeClr val="tx1"/>
              </a:solidFill>
            </a:rPr>
            <a:t>, </a:t>
          </a:r>
          <a:r>
            <a:rPr lang="sr-Cyrl-RS" sz="2000" kern="1200" cap="none">
              <a:solidFill>
                <a:schemeClr val="tx1"/>
              </a:solidFill>
            </a:rPr>
            <a:t>односно покретање</a:t>
          </a:r>
          <a:r>
            <a:rPr lang="sr-Latn-RS" sz="2000" kern="1200" cap="none">
              <a:solidFill>
                <a:schemeClr val="tx1"/>
              </a:solidFill>
            </a:rPr>
            <a:t> сопствен</a:t>
          </a:r>
          <a:r>
            <a:rPr lang="sr-Cyrl-RS" sz="2000" kern="1200" cap="none">
              <a:solidFill>
                <a:schemeClr val="tx1"/>
              </a:solidFill>
            </a:rPr>
            <a:t>ог</a:t>
          </a:r>
          <a:r>
            <a:rPr lang="sr-Latn-RS" sz="2000" kern="1200" cap="none">
              <a:solidFill>
                <a:schemeClr val="tx1"/>
              </a:solidFill>
            </a:rPr>
            <a:t> или настављ</a:t>
          </a:r>
          <a:r>
            <a:rPr lang="sr-Cyrl-RS" sz="2000" kern="1200" cap="none">
              <a:solidFill>
                <a:schemeClr val="tx1"/>
              </a:solidFill>
            </a:rPr>
            <a:t>ање</a:t>
          </a:r>
          <a:r>
            <a:rPr lang="sr-Latn-RS" sz="2000" kern="1200" cap="none">
              <a:solidFill>
                <a:schemeClr val="tx1"/>
              </a:solidFill>
            </a:rPr>
            <a:t> породичн</a:t>
          </a:r>
          <a:r>
            <a:rPr lang="sr-Cyrl-RS" sz="2000" kern="1200" cap="none">
              <a:solidFill>
                <a:schemeClr val="tx1"/>
              </a:solidFill>
            </a:rPr>
            <a:t>ог</a:t>
          </a:r>
          <a:r>
            <a:rPr lang="sr-Latn-RS" sz="2000" kern="1200" cap="none">
              <a:solidFill>
                <a:schemeClr val="tx1"/>
              </a:solidFill>
            </a:rPr>
            <a:t> бизнис</a:t>
          </a:r>
          <a:r>
            <a:rPr lang="sr-Cyrl-RS" sz="2000" kern="1200" cap="none">
              <a:solidFill>
                <a:schemeClr val="tx1"/>
              </a:solidFill>
            </a:rPr>
            <a:t>а</a:t>
          </a:r>
          <a:endParaRPr lang="sr-Latn-RS" sz="2000" kern="1200" cap="none" dirty="0">
            <a:solidFill>
              <a:schemeClr val="tx1"/>
            </a:solidFill>
          </a:endParaRPr>
        </a:p>
      </dsp:txBody>
      <dsp:txXfrm>
        <a:off x="614468" y="1938132"/>
        <a:ext cx="9231672" cy="1092154"/>
      </dsp:txXfrm>
    </dsp:sp>
    <dsp:sp modelId="{88BE0C0A-A43F-4A90-851E-C599E6948D2B}">
      <dsp:nvSpPr>
        <dsp:cNvPr id="0" name=""/>
        <dsp:cNvSpPr/>
      </dsp:nvSpPr>
      <dsp:spPr>
        <a:xfrm>
          <a:off x="0" y="4343969"/>
          <a:ext cx="1110771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5FEC6-7A83-4753-8553-4E2D6039D9DC}">
      <dsp:nvSpPr>
        <dsp:cNvPr id="0" name=""/>
        <dsp:cNvSpPr/>
      </dsp:nvSpPr>
      <dsp:spPr>
        <a:xfrm>
          <a:off x="555385" y="3738809"/>
          <a:ext cx="9305208" cy="121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892" tIns="0" rIns="2938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cap="none">
              <a:solidFill>
                <a:schemeClr val="tx1"/>
              </a:solidFill>
            </a:rPr>
            <a:t>Иновирање постојећих предмета који припадају области рачуноводство, ревизија и порези у правцу увођења савремених електронских сервиса и дигитализације</a:t>
          </a:r>
          <a:endParaRPr lang="sr-Cyrl-RS" sz="2000" kern="1200" cap="none" dirty="0">
            <a:solidFill>
              <a:schemeClr val="tx1"/>
            </a:solidFill>
          </a:endParaRPr>
        </a:p>
      </dsp:txBody>
      <dsp:txXfrm>
        <a:off x="614468" y="3797892"/>
        <a:ext cx="9187042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81B4-DEFA-4BE5-B5DD-5A2DCB4D54A7}">
      <dsp:nvSpPr>
        <dsp:cNvPr id="0" name=""/>
        <dsp:cNvSpPr/>
      </dsp:nvSpPr>
      <dsp:spPr>
        <a:xfrm>
          <a:off x="0" y="824431"/>
          <a:ext cx="1134755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01402-4DB3-48EF-9B96-20E185C24FBB}">
      <dsp:nvSpPr>
        <dsp:cNvPr id="0" name=""/>
        <dsp:cNvSpPr/>
      </dsp:nvSpPr>
      <dsp:spPr>
        <a:xfrm>
          <a:off x="567377" y="398073"/>
          <a:ext cx="9443933" cy="138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237" tIns="0" rIns="3002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Подизање ефикасности и корисности студирања за предузетништво и запошљавање, као и унапређење квалитета образовног процеса у складу са савременим дигиталним пословном окружењем </a:t>
          </a:r>
          <a:endParaRPr lang="sr-Latn-RS" sz="2000" kern="1200" dirty="0">
            <a:solidFill>
              <a:schemeClr val="tx1"/>
            </a:solidFill>
          </a:endParaRPr>
        </a:p>
      </dsp:txBody>
      <dsp:txXfrm>
        <a:off x="635024" y="465720"/>
        <a:ext cx="9308639" cy="1250463"/>
      </dsp:txXfrm>
    </dsp:sp>
    <dsp:sp modelId="{7B9EB83F-B6F1-4E63-8BE1-2CA124D63F09}">
      <dsp:nvSpPr>
        <dsp:cNvPr id="0" name=""/>
        <dsp:cNvSpPr/>
      </dsp:nvSpPr>
      <dsp:spPr>
        <a:xfrm>
          <a:off x="0" y="3360385"/>
          <a:ext cx="1134755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DE401-277F-4685-B0E8-3C09B0EEE41F}">
      <dsp:nvSpPr>
        <dsp:cNvPr id="0" name=""/>
        <dsp:cNvSpPr/>
      </dsp:nvSpPr>
      <dsp:spPr>
        <a:xfrm>
          <a:off x="567377" y="2813431"/>
          <a:ext cx="9410333" cy="15063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237" tIns="0" rIns="3002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Повећа</a:t>
          </a:r>
          <a:r>
            <a:rPr lang="sr-Cyrl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ње </a:t>
          </a:r>
          <a:r>
            <a:rPr lang="sr-Latn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sr-Cyrl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sr-Latn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послодаваца (предузетника, МСП, земљорадничких задруга, ЈКП, јавне администрације и јавних служби...) </a:t>
          </a:r>
          <a:r>
            <a:rPr lang="sr-Cyrl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sr-Latn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оји се активно укључује у систем образовања, закључењем уговора са </a:t>
          </a:r>
          <a:r>
            <a:rPr lang="sr-Cyrl-RS" sz="20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АССЗС-ОВ, код којих би студенти, након запошљавања, подигли ниво знања у коришћењу савремених електронских сервиса</a:t>
          </a:r>
          <a:endParaRPr lang="sr-Latn-RS" sz="2000" kern="1200" dirty="0">
            <a:solidFill>
              <a:schemeClr val="tx1"/>
            </a:solidFill>
          </a:endParaRPr>
        </a:p>
      </dsp:txBody>
      <dsp:txXfrm>
        <a:off x="640911" y="2886965"/>
        <a:ext cx="9263265" cy="1359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C0D1-0CDB-47C3-AC81-B53AC5B28CDA}">
      <dsp:nvSpPr>
        <dsp:cNvPr id="0" name=""/>
        <dsp:cNvSpPr/>
      </dsp:nvSpPr>
      <dsp:spPr>
        <a:xfrm>
          <a:off x="0" y="0"/>
          <a:ext cx="11410260" cy="23033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2241-A5C4-46AD-85F1-C8BEACAB81CE}">
      <dsp:nvSpPr>
        <dsp:cNvPr id="0" name=""/>
        <dsp:cNvSpPr/>
      </dsp:nvSpPr>
      <dsp:spPr>
        <a:xfrm>
          <a:off x="345450" y="307119"/>
          <a:ext cx="2492874" cy="1689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C412C-CB75-4B97-B5E3-EFD6895E7786}">
      <dsp:nvSpPr>
        <dsp:cNvPr id="0" name=""/>
        <dsp:cNvSpPr/>
      </dsp:nvSpPr>
      <dsp:spPr>
        <a:xfrm rot="10800000">
          <a:off x="345450" y="2303393"/>
          <a:ext cx="2492874" cy="2815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J</a:t>
          </a:r>
          <a:r>
            <a:rPr lang="sr-Cyrl-CS" sz="1700" kern="1200" dirty="0">
              <a:solidFill>
                <a:schemeClr val="tx1"/>
              </a:solidFill>
            </a:rPr>
            <a:t>едностав</a:t>
          </a:r>
          <a:r>
            <a:rPr lang="sr-Cyrl-RS" sz="1700" kern="1200" dirty="0">
              <a:solidFill>
                <a:schemeClr val="tx1"/>
              </a:solidFill>
            </a:rPr>
            <a:t>ан</a:t>
          </a:r>
          <a:r>
            <a:rPr lang="sr-Cyrl-CS" sz="1700" kern="1200" dirty="0">
              <a:solidFill>
                <a:schemeClr val="tx1"/>
              </a:solidFill>
            </a:rPr>
            <a:t> и ефикаснан рад и учење као и </a:t>
          </a:r>
          <a:r>
            <a:rPr lang="en-US" sz="1700" kern="1200" dirty="0" err="1">
              <a:solidFill>
                <a:schemeClr val="tx1"/>
              </a:solidFill>
            </a:rPr>
            <a:t>разв</a:t>
          </a:r>
          <a:r>
            <a:rPr lang="sr-Cyrl-CS" sz="1700" kern="1200" dirty="0">
              <a:solidFill>
                <a:schemeClr val="tx1"/>
              </a:solidFill>
            </a:rPr>
            <a:t>ој дигиталних </a:t>
          </a:r>
          <a:r>
            <a:rPr lang="sr-Latn-RS" sz="1700" kern="1200" dirty="0">
              <a:solidFill>
                <a:schemeClr val="tx1"/>
              </a:solidFill>
            </a:rPr>
            <a:t>и предузетничких </a:t>
          </a:r>
          <a:r>
            <a:rPr lang="en-US" sz="1700" kern="1200" dirty="0" err="1">
              <a:solidFill>
                <a:schemeClr val="tx1"/>
              </a:solidFill>
            </a:rPr>
            <a:t>компетенциј</a:t>
          </a:r>
          <a:r>
            <a:rPr lang="sr-Cyrl-CS" sz="1700" kern="1200" dirty="0">
              <a:solidFill>
                <a:schemeClr val="tx1"/>
              </a:solidFill>
            </a:rPr>
            <a:t>а студената,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наставника</a:t>
          </a:r>
          <a:r>
            <a:rPr lang="en-US" sz="1700" kern="1200" dirty="0">
              <a:solidFill>
                <a:schemeClr val="tx1"/>
              </a:solidFill>
            </a:rPr>
            <a:t> и </a:t>
          </a:r>
          <a:r>
            <a:rPr lang="en-US" sz="1700" kern="1200" dirty="0" err="1">
              <a:solidFill>
                <a:schemeClr val="tx1"/>
              </a:solidFill>
            </a:rPr>
            <a:t>сарадника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422114" y="2303393"/>
        <a:ext cx="2339546" cy="2738594"/>
      </dsp:txXfrm>
    </dsp:sp>
    <dsp:sp modelId="{3E3F6818-5FE7-4335-AACD-A4F18D5546D5}">
      <dsp:nvSpPr>
        <dsp:cNvPr id="0" name=""/>
        <dsp:cNvSpPr/>
      </dsp:nvSpPr>
      <dsp:spPr>
        <a:xfrm>
          <a:off x="3087611" y="307119"/>
          <a:ext cx="2492874" cy="1689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BCA6C-0BD6-45C3-9F1C-5D86228874DB}">
      <dsp:nvSpPr>
        <dsp:cNvPr id="0" name=""/>
        <dsp:cNvSpPr/>
      </dsp:nvSpPr>
      <dsp:spPr>
        <a:xfrm rot="10800000">
          <a:off x="3087611" y="2303393"/>
          <a:ext cx="2492874" cy="2815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>
              <a:solidFill>
                <a:schemeClr val="tx1"/>
              </a:solidFill>
            </a:rPr>
            <a:t>И</a:t>
          </a:r>
          <a:r>
            <a:rPr lang="en-US" sz="1700" kern="1200" dirty="0" err="1">
              <a:solidFill>
                <a:schemeClr val="tx1"/>
              </a:solidFill>
            </a:rPr>
            <a:t>новира</a:t>
          </a:r>
          <a:r>
            <a:rPr lang="sr-Cyrl-CS" sz="1700" kern="1200" dirty="0">
              <a:solidFill>
                <a:schemeClr val="tx1"/>
              </a:solidFill>
            </a:rPr>
            <a:t>ње </a:t>
          </a:r>
          <a:r>
            <a:rPr lang="sr-Cyrl-RS" sz="1700" kern="1200" dirty="0">
              <a:solidFill>
                <a:schemeClr val="tx1"/>
              </a:solidFill>
            </a:rPr>
            <a:t>предмета из области рачуноводства, ревизије и пореза </a:t>
          </a:r>
          <a:r>
            <a:rPr lang="sr-Cyrl-CS" sz="1700" kern="1200" dirty="0">
              <a:solidFill>
                <a:schemeClr val="tx1"/>
              </a:solidFill>
            </a:rPr>
            <a:t>у складу са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потреб</a:t>
          </a:r>
          <a:r>
            <a:rPr lang="sr-Cyrl-CS" sz="1700" kern="1200" dirty="0">
              <a:solidFill>
                <a:schemeClr val="tx1"/>
              </a:solidFill>
            </a:rPr>
            <a:t>ама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тржишта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рада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3164275" y="2303393"/>
        <a:ext cx="2339546" cy="2738594"/>
      </dsp:txXfrm>
    </dsp:sp>
    <dsp:sp modelId="{BD6549DF-F447-4641-8610-317F7271B7A8}">
      <dsp:nvSpPr>
        <dsp:cNvPr id="0" name=""/>
        <dsp:cNvSpPr/>
      </dsp:nvSpPr>
      <dsp:spPr>
        <a:xfrm>
          <a:off x="5829773" y="307119"/>
          <a:ext cx="2492874" cy="1689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54330-7951-49C6-98F9-3FCA591D5141}">
      <dsp:nvSpPr>
        <dsp:cNvPr id="0" name=""/>
        <dsp:cNvSpPr/>
      </dsp:nvSpPr>
      <dsp:spPr>
        <a:xfrm rot="10800000">
          <a:off x="5829773" y="2303393"/>
          <a:ext cx="2492874" cy="2815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>
              <a:solidFill>
                <a:schemeClr val="tx1"/>
              </a:solidFill>
            </a:rPr>
            <a:t>С</a:t>
          </a:r>
          <a:r>
            <a:rPr lang="en-US" sz="1700" kern="1200" dirty="0" err="1">
              <a:solidFill>
                <a:schemeClr val="tx1"/>
              </a:solidFill>
            </a:rPr>
            <a:t>арадњ</a:t>
          </a:r>
          <a:r>
            <a:rPr lang="sr-Cyrl-CS" sz="1700" kern="1200" dirty="0">
              <a:solidFill>
                <a:schemeClr val="tx1"/>
              </a:solidFill>
            </a:rPr>
            <a:t>а А</a:t>
          </a:r>
          <a:r>
            <a:rPr lang="sr-Cyrl-RS" sz="1700" kern="1200" dirty="0">
              <a:solidFill>
                <a:schemeClr val="tx1"/>
              </a:solidFill>
            </a:rPr>
            <a:t>кадемије струковних студија Западна Србија – Одсек Ваљево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са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привредом</a:t>
          </a:r>
          <a:r>
            <a:rPr lang="sr-Cyrl-RS" sz="1700" kern="1200" dirty="0">
              <a:solidFill>
                <a:schemeClr val="tx1"/>
              </a:solidFill>
            </a:rPr>
            <a:t> и јавним сектором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5906437" y="2303393"/>
        <a:ext cx="2339546" cy="2738594"/>
      </dsp:txXfrm>
    </dsp:sp>
    <dsp:sp modelId="{34C43BBD-48C6-403E-94A6-65001603AD24}">
      <dsp:nvSpPr>
        <dsp:cNvPr id="0" name=""/>
        <dsp:cNvSpPr/>
      </dsp:nvSpPr>
      <dsp:spPr>
        <a:xfrm>
          <a:off x="8571935" y="307119"/>
          <a:ext cx="2492874" cy="1689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54F9B-43C1-4B47-95E5-586506E085BD}">
      <dsp:nvSpPr>
        <dsp:cNvPr id="0" name=""/>
        <dsp:cNvSpPr/>
      </dsp:nvSpPr>
      <dsp:spPr>
        <a:xfrm rot="10800000">
          <a:off x="8571935" y="2303393"/>
          <a:ext cx="2492874" cy="2815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>
              <a:solidFill>
                <a:schemeClr val="tx1"/>
              </a:solidFill>
            </a:rPr>
            <a:t>Р</a:t>
          </a:r>
          <a:r>
            <a:rPr lang="en-US" sz="1700" kern="1200" dirty="0" err="1">
              <a:solidFill>
                <a:schemeClr val="tx1"/>
              </a:solidFill>
            </a:rPr>
            <a:t>азв</a:t>
          </a:r>
          <a:r>
            <a:rPr lang="sr-Cyrl-CS" sz="1700" kern="1200" dirty="0">
              <a:solidFill>
                <a:schemeClr val="tx1"/>
              </a:solidFill>
            </a:rPr>
            <a:t>ој </a:t>
          </a:r>
          <a:r>
            <a:rPr lang="sr-Latn-CS" sz="1700" i="1" kern="1200" dirty="0">
              <a:solidFill>
                <a:schemeClr val="tx1"/>
              </a:solidFill>
            </a:rPr>
            <a:t>smart</a:t>
          </a:r>
          <a:r>
            <a:rPr lang="sr-Latn-C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предузетничк</a:t>
          </a:r>
          <a:r>
            <a:rPr lang="sr-Cyrl-CS" sz="1700" kern="1200" dirty="0">
              <a:solidFill>
                <a:schemeClr val="tx1"/>
              </a:solidFill>
            </a:rPr>
            <a:t>их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вештин</a:t>
          </a:r>
          <a:r>
            <a:rPr lang="sr-Cyrl-CS" sz="1700" kern="1200" dirty="0">
              <a:solidFill>
                <a:schemeClr val="tx1"/>
              </a:solidFill>
            </a:rPr>
            <a:t>а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креативност</a:t>
          </a:r>
          <a:r>
            <a:rPr lang="sr-Cyrl-CS" sz="1700" kern="1200" dirty="0">
              <a:solidFill>
                <a:schemeClr val="tx1"/>
              </a:solidFill>
            </a:rPr>
            <a:t>и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sr-Cyrl-RS" sz="1700" kern="1200" dirty="0">
              <a:solidFill>
                <a:schemeClr val="tx1"/>
              </a:solidFill>
            </a:rPr>
            <a:t>и дигиталне писмености (у области рачуноводства, ревизије и пореза) </a:t>
          </a:r>
          <a:r>
            <a:rPr lang="en-US" sz="1700" kern="1200" dirty="0" err="1">
              <a:solidFill>
                <a:schemeClr val="tx1"/>
              </a:solidFill>
            </a:rPr>
            <a:t>студената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8648599" y="2303393"/>
        <a:ext cx="2339546" cy="2738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1A0D-1439-4F63-9C2B-57E7DB77A8D3}">
      <dsp:nvSpPr>
        <dsp:cNvPr id="0" name=""/>
        <dsp:cNvSpPr/>
      </dsp:nvSpPr>
      <dsp:spPr>
        <a:xfrm rot="19200000">
          <a:off x="1314" y="2329124"/>
          <a:ext cx="3460662" cy="2249430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сваја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ње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актуелн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их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знања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кроз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коришћење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напредних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технолошких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хардверских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софтверских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решења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46414" y="2426087"/>
        <a:ext cx="3241046" cy="2139622"/>
      </dsp:txXfrm>
    </dsp:sp>
    <dsp:sp modelId="{19B8D965-8F7D-4C17-9161-4472FD2D0AE3}">
      <dsp:nvSpPr>
        <dsp:cNvPr id="0" name=""/>
        <dsp:cNvSpPr/>
      </dsp:nvSpPr>
      <dsp:spPr>
        <a:xfrm>
          <a:off x="3921531" y="902282"/>
          <a:ext cx="3460662" cy="2249430"/>
        </a:xfrm>
        <a:prstGeom prst="round2SameRect">
          <a:avLst/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Унапређења квалитета образовног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кроз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стварање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бољих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реализацију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учење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студената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у епидемиолошким условима, применом најсавременијих информацион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комуникационих система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031339" y="1012090"/>
        <a:ext cx="3241046" cy="2139622"/>
      </dsp:txXfrm>
    </dsp:sp>
    <dsp:sp modelId="{986B5FEE-7333-4EBD-8A99-3B3BF9F00B80}">
      <dsp:nvSpPr>
        <dsp:cNvPr id="0" name=""/>
        <dsp:cNvSpPr/>
      </dsp:nvSpPr>
      <dsp:spPr>
        <a:xfrm rot="2400000">
          <a:off x="7841749" y="2329124"/>
          <a:ext cx="3460662" cy="2249430"/>
        </a:xfrm>
        <a:prstGeom prst="round2Same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етод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ада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који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укључуј</a:t>
          </a:r>
          <a:r>
            <a:rPr lang="sr-Cyrl-R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учења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реализацију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пројектне</a:t>
          </a:r>
          <a:r>
            <a:rPr lang="en-US" sz="1700" kern="1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kern="1200" cap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наставе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916265" y="2426087"/>
        <a:ext cx="3241046" cy="2139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1F3A-B6A2-4F56-AE10-6C8758349F3F}">
      <dsp:nvSpPr>
        <dsp:cNvPr id="0" name=""/>
        <dsp:cNvSpPr/>
      </dsp:nvSpPr>
      <dsp:spPr>
        <a:xfrm>
          <a:off x="0" y="102070"/>
          <a:ext cx="3389376" cy="3389546"/>
        </a:xfrm>
        <a:prstGeom prst="hexagon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Aктивно учествовање на предавањима и вежбама</a:t>
          </a: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ПОРТАЛУ и „</a:t>
          </a:r>
          <a:r>
            <a:rPr lang="sr-Latn-RS" sz="1400" kern="1200"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у </a:t>
          </a:r>
          <a:r>
            <a:rPr lang="sr-Latn-RS" sz="1400" kern="1200">
              <a:latin typeface="Arial" panose="020B0604020202020204" pitchFamily="34" charset="0"/>
              <a:cs typeface="Arial" panose="020B0604020202020204" pitchFamily="34" charset="0"/>
            </a:rPr>
            <a:t>за дигитално учење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896" y="666994"/>
        <a:ext cx="2259584" cy="2259698"/>
      </dsp:txXfrm>
    </dsp:sp>
    <dsp:sp modelId="{51F4E2A8-B18F-49C7-AEB0-6CE7C05F1D49}">
      <dsp:nvSpPr>
        <dsp:cNvPr id="0" name=""/>
        <dsp:cNvSpPr/>
      </dsp:nvSpPr>
      <dsp:spPr>
        <a:xfrm>
          <a:off x="1365696" y="2388578"/>
          <a:ext cx="3389376" cy="3389546"/>
        </a:xfrm>
        <a:prstGeom prst="hexagon">
          <a:avLst/>
        </a:prstGeom>
        <a:solidFill>
          <a:schemeClr val="accent5">
            <a:alpha val="50000"/>
            <a:hueOff val="3077562"/>
            <a:satOff val="-1099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оришћење 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савремених рачуноводствених софтверских решења и</a:t>
          </a: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 електронских сервиса </a:t>
          </a:r>
          <a:r>
            <a:rPr lang="sr-Cyrl-RS" sz="1100" kern="120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sr-Cyrl-CS" sz="1100" kern="1200">
              <a:latin typeface="Arial" panose="020B0604020202020204" pitchFamily="34" charset="0"/>
              <a:cs typeface="Arial" panose="020B0604020202020204" pitchFamily="34" charset="0"/>
            </a:rPr>
            <a:t>коришћење и рад на порталима </a:t>
          </a:r>
          <a:r>
            <a:rPr lang="sr-Cyrl-CS" sz="1100" b="1" kern="1200">
              <a:latin typeface="Arial" panose="020B0604020202020204" pitchFamily="34" charset="0"/>
              <a:cs typeface="Arial" panose="020B0604020202020204" pitchFamily="34" charset="0"/>
            </a:rPr>
            <a:t>Пореске управе, Централног регистра обавезног социјалног осигурања, е – Управа, Фонда Пензијског и инвалидског осигурања, Централног регистра фактура Управе за трезор, Агенције за привредне регистре и НБС</a:t>
          </a:r>
          <a:r>
            <a:rPr lang="sr-Cyrl-CS" sz="1100" kern="120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0592" y="2953502"/>
        <a:ext cx="2259584" cy="2259698"/>
      </dsp:txXfrm>
    </dsp:sp>
    <dsp:sp modelId="{5C727469-E78D-490B-9FFD-2C7B7E2B9524}">
      <dsp:nvSpPr>
        <dsp:cNvPr id="0" name=""/>
        <dsp:cNvSpPr/>
      </dsp:nvSpPr>
      <dsp:spPr>
        <a:xfrm>
          <a:off x="3690450" y="139355"/>
          <a:ext cx="3389376" cy="3389546"/>
        </a:xfrm>
        <a:prstGeom prst="hexagon">
          <a:avLst/>
        </a:prstGeom>
        <a:solidFill>
          <a:schemeClr val="accent5">
            <a:alpha val="50000"/>
            <a:hueOff val="6155125"/>
            <a:satOff val="-2198"/>
            <a:lumOff val="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Извођење тимске и интерактивне наставе са малим групама студената која би подразумевала, 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између осталог, и примену савремених информационо комуникационих технологија и рачуноводствених софтверских решења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5346" y="704279"/>
        <a:ext cx="2259584" cy="2259698"/>
      </dsp:txXfrm>
    </dsp:sp>
    <dsp:sp modelId="{E249C0D8-037F-40B4-B6E4-88D673EF903E}">
      <dsp:nvSpPr>
        <dsp:cNvPr id="0" name=""/>
        <dsp:cNvSpPr/>
      </dsp:nvSpPr>
      <dsp:spPr>
        <a:xfrm>
          <a:off x="4984088" y="2388578"/>
          <a:ext cx="3389376" cy="3389546"/>
        </a:xfrm>
        <a:prstGeom prst="hexagon">
          <a:avLst/>
        </a:prstGeom>
        <a:solidFill>
          <a:schemeClr val="accent5">
            <a:alpha val="50000"/>
            <a:hueOff val="9232688"/>
            <a:satOff val="-3298"/>
            <a:lumOff val="52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амостална израда одговарајућих стручних радова</a:t>
          </a: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 који подразумевају решење 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сложених рачуноводствених, пореских и ревизорских </a:t>
          </a: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проблема у изабраном </a:t>
          </a:r>
          <a:r>
            <a:rPr lang="sr-Cyrl-CS" sz="1400" kern="1200">
              <a:latin typeface="Arial" panose="020B0604020202020204" pitchFamily="34" charset="0"/>
              <a:cs typeface="Arial" panose="020B0604020202020204" pitchFamily="34" charset="0"/>
            </a:rPr>
            <a:t>привредном субјекту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8984" y="2953502"/>
        <a:ext cx="2259584" cy="2259698"/>
      </dsp:txXfrm>
    </dsp:sp>
    <dsp:sp modelId="{1AB5CC0E-350F-4194-85EC-478F9EAED507}">
      <dsp:nvSpPr>
        <dsp:cNvPr id="0" name=""/>
        <dsp:cNvSpPr/>
      </dsp:nvSpPr>
      <dsp:spPr>
        <a:xfrm>
          <a:off x="8584909" y="2388590"/>
          <a:ext cx="3389376" cy="3389546"/>
        </a:xfrm>
        <a:prstGeom prst="hexagon">
          <a:avLst/>
        </a:prstGeom>
        <a:solidFill>
          <a:schemeClr val="accent5">
            <a:alpha val="50000"/>
            <a:hueOff val="12310249"/>
            <a:satOff val="-4397"/>
            <a:lumOff val="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ритичко расуђивање о садржају, суштини и смислу наставног предмета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49805" y="2953514"/>
        <a:ext cx="2259584" cy="2259698"/>
      </dsp:txXfrm>
    </dsp:sp>
    <dsp:sp modelId="{7816EC83-6672-4A09-A91A-568776FCFDBE}">
      <dsp:nvSpPr>
        <dsp:cNvPr id="0" name=""/>
        <dsp:cNvSpPr/>
      </dsp:nvSpPr>
      <dsp:spPr>
        <a:xfrm>
          <a:off x="7322890" y="87076"/>
          <a:ext cx="3389376" cy="3389546"/>
        </a:xfrm>
        <a:prstGeom prst="hexagon">
          <a:avLst/>
        </a:prstGeom>
        <a:solidFill>
          <a:schemeClr val="accent5">
            <a:alpha val="50000"/>
            <a:hueOff val="15387812"/>
            <a:satOff val="-5496"/>
            <a:lumOff val="8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>
              <a:latin typeface="Arial" panose="020B0604020202020204" pitchFamily="34" charset="0"/>
              <a:cs typeface="Arial" panose="020B0604020202020204" pitchFamily="34" charset="0"/>
            </a:rPr>
            <a:t>П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резентација и одбрана стручних радова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7786" y="652000"/>
        <a:ext cx="2259584" cy="225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50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37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436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99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353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72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837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415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130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4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89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585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02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156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413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09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079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9C0412-36F3-4DDB-84BB-866317542DAE}" type="datetimeFigureOut">
              <a:rPr lang="sr-Latn-RS" smtClean="0"/>
              <a:t>2.4.2021.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BF5433-0A75-4D6E-A6AE-4BC5FF901C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00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pos.edu.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vipos.edu.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1931-7DD8-4836-A0F2-12D291BD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2685023"/>
            <a:ext cx="10965331" cy="1847308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ПОРТАЛ ЗА ДИГИТАЛНО УЧЕЊЕ У ФУНКЦИЈИ РАЗВОЈА ПРЕДУЗЕТНИШТВА И ПОДСТИЦАЊА ЗАПОШЉАВАЊА СТУДЕНАТА AКАДЕМИЈЕ СТРУКОВНИХ СТУДИЈА ЗАПАДНА СРБИЈА – ОДСЕК ВАЉЕВО, У ЕПИДЕМИОЛОШКИМ УСЛОВИМА (ДИГИТЕДУ)</a:t>
            </a:r>
            <a:endParaRPr lang="sr-Latn-RS" sz="24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62C3B-6A09-4A5C-B6B1-08EAEA57E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027" y="5120440"/>
            <a:ext cx="6263163" cy="1440212"/>
          </a:xfrm>
          <a:noFill/>
        </p:spPr>
        <p:txBody>
          <a:bodyPr>
            <a:normAutofit fontScale="77500" lnSpcReduction="20000"/>
          </a:bodyPr>
          <a:lstStyle/>
          <a:p>
            <a:pPr algn="l"/>
            <a:r>
              <a:rPr lang="sr-Cyrl-RS" sz="22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Пројектни тим:</a:t>
            </a:r>
          </a:p>
          <a:p>
            <a:pPr lvl="0" algn="l" fontAlgn="base"/>
            <a:r>
              <a:rPr lang="en-US" sz="1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Косана Вићентијевић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руководилац</a:t>
            </a:r>
            <a:endParaRPr lang="sr-Latn-R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/>
            <a:r>
              <a:rPr lang="sr-Cyrl-R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Ненад Михаиловић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</a:t>
            </a:r>
            <a:endParaRPr lang="sr-Latn-R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/>
            <a:r>
              <a:rPr lang="sr-Cyrl-R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 Марина Јанковић-Перић</a:t>
            </a:r>
            <a:r>
              <a:rPr lang="sr-Cyrl-R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члан</a:t>
            </a:r>
            <a:endParaRPr lang="sr-Latn-R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000" dirty="0">
              <a:solidFill>
                <a:srgbClr val="080808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772AAE-1B36-411A-BBD1-73472748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2049" name="Picture 1" descr="LOGO-AKADEMIJA">
            <a:extLst>
              <a:ext uri="{FF2B5EF4-FFF2-40B4-BE49-F238E27FC236}">
                <a16:creationId xmlns:a16="http://schemas.microsoft.com/office/drawing/2014/main" id="{8E0ECB56-7C48-4CA5-AA7F-60E0CD5C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4" y="215569"/>
            <a:ext cx="1902609" cy="18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EE74AF6-0378-4077-8766-2552FEC5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381" y="162717"/>
            <a:ext cx="88447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АКАДЕМИЈА СТРУКОВНИХ СТУДИЈА ЗАПАДНА СРБИЈА</a:t>
            </a:r>
            <a:r>
              <a:rPr kumimoji="0" lang="sr-Latn-R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Седиште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Ужице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Трг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Светог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Саве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34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ОДСЕК ВАЉЕВО</a:t>
            </a: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Вука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Караџића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3а, </a:t>
            </a:r>
            <a:r>
              <a:rPr kumimoji="0" lang="en-U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Ваљево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r-Cyrl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тел/факс 014/224-735, 232-644</a:t>
            </a:r>
            <a:r>
              <a:rPr kumimoji="0" lang="sr-Latn-RS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US" altLang="sr-Latn-R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www.vipos.edu.rs</a:t>
            </a:r>
            <a:r>
              <a:rPr kumimoji="0" lang="it-IT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e-mail: </a:t>
            </a:r>
            <a:r>
              <a:rPr kumimoji="0" lang="it-IT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info@vipos.edu.rs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it-IT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4D41E-0DEC-4BA0-9BC3-AA8EA81B7DAA}"/>
              </a:ext>
            </a:extLst>
          </p:cNvPr>
          <p:cNvSpPr txBox="1"/>
          <p:nvPr/>
        </p:nvSpPr>
        <p:spPr>
          <a:xfrm>
            <a:off x="3934287" y="6483155"/>
            <a:ext cx="4323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i="1" dirty="0"/>
              <a:t>Међународни дан рачуноводства 10.11.2020. година</a:t>
            </a:r>
            <a:endParaRPr lang="sr-Latn-RS" sz="1200" i="1" dirty="0"/>
          </a:p>
        </p:txBody>
      </p:sp>
    </p:spTree>
    <p:extLst>
      <p:ext uri="{BB962C8B-B14F-4D97-AF65-F5344CB8AC3E}">
        <p14:creationId xmlns:p14="http://schemas.microsoft.com/office/powerpoint/2010/main" val="58223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CD54-64B9-477A-8EFC-75F0A3E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ДИГИТЕДУ</a:t>
            </a:r>
            <a:endParaRPr lang="sr-Latn-R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6FFA-34C2-4001-9DD0-450E79A6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1558976"/>
            <a:ext cx="11024927" cy="5051685"/>
          </a:xfrm>
        </p:spPr>
        <p:txBody>
          <a:bodyPr>
            <a:normAutofit fontScale="92500" lnSpcReduction="20000"/>
          </a:bodyPr>
          <a:lstStyle/>
          <a:p>
            <a:endParaRPr lang="sr-Cyrl-RS" dirty="0"/>
          </a:p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Подржано до стране</a:t>
            </a:r>
          </a:p>
          <a:p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Укупан буџет пројекта: 627.680,00 динара</a:t>
            </a:r>
          </a:p>
          <a:p>
            <a:endParaRPr lang="sr-Cyrl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Реализује се у оквиру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програмске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Развој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високог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образовања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sr-Latn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B9550-4290-4335-9F32-D9D20A947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26" t="17955" r="39674" b="56332"/>
          <a:stretch/>
        </p:blipFill>
        <p:spPr>
          <a:xfrm>
            <a:off x="4980178" y="1273681"/>
            <a:ext cx="3869634" cy="23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3FF42C-2991-4051-B772-8A4583181A98}"/>
              </a:ext>
            </a:extLst>
          </p:cNvPr>
          <p:cNvSpPr/>
          <p:nvPr/>
        </p:nvSpPr>
        <p:spPr>
          <a:xfrm>
            <a:off x="192961" y="1485275"/>
            <a:ext cx="7811352" cy="48946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481C8-5CCE-4D8C-BBFD-07406B53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87" y="204385"/>
            <a:ext cx="10875025" cy="128089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Општи циљ пројекта</a:t>
            </a:r>
            <a:endParaRPr lang="sr-Latn-R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5C85-B53D-4F7F-8D53-B0DF53AD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7" y="1656523"/>
            <a:ext cx="7540487" cy="4894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Подстицање предузетничког начина размишљања и запошљавања студената Академије струковних студија Западна Србија – Одсек Ваљево у епидемиолошким условима креирањем ПОРТАЛА и формирањем „Центра за дигитално учење</a:t>
            </a:r>
            <a:r>
              <a:rPr lang="sr-Cyrl-RS" sz="3200" cap="none" dirty="0"/>
              <a:t>“.</a:t>
            </a:r>
            <a:endParaRPr lang="sr-Latn-RS" sz="3200" cap="none" dirty="0"/>
          </a:p>
          <a:p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337B0-31A5-466A-85DC-61586D77F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3"/>
          <a:stretch/>
        </p:blipFill>
        <p:spPr>
          <a:xfrm>
            <a:off x="8733182" y="2199861"/>
            <a:ext cx="3265855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1E9F-32AA-4D41-9336-06547B52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7397"/>
            <a:ext cx="8911687" cy="1280890"/>
          </a:xfrm>
        </p:spPr>
        <p:txBody>
          <a:bodyPr/>
          <a:lstStyle/>
          <a:p>
            <a:pPr algn="ctr"/>
            <a:r>
              <a:rPr lang="sr-Cyrl-RS" b="1" dirty="0"/>
              <a:t>Специфични циљеви пројекта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11B0EC-E02C-44DF-AAD3-4726C6512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215288"/>
              </p:ext>
            </p:extLst>
          </p:nvPr>
        </p:nvGraphicFramePr>
        <p:xfrm>
          <a:off x="539645" y="1304144"/>
          <a:ext cx="11107712" cy="539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59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1E9F-32AA-4D41-9336-06547B52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7397"/>
            <a:ext cx="8911687" cy="1280890"/>
          </a:xfrm>
        </p:spPr>
        <p:txBody>
          <a:bodyPr/>
          <a:lstStyle/>
          <a:p>
            <a:pPr algn="ctr"/>
            <a:r>
              <a:rPr lang="sr-Cyrl-RS" b="1" dirty="0"/>
              <a:t>Специфични циљеви пројекта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11B0EC-E02C-44DF-AAD3-4726C6512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11120"/>
              </p:ext>
            </p:extLst>
          </p:nvPr>
        </p:nvGraphicFramePr>
        <p:xfrm>
          <a:off x="422222" y="1304144"/>
          <a:ext cx="11347554" cy="539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1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437D-743F-4C20-970F-1663E764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4" y="173536"/>
            <a:ext cx="10815499" cy="1280890"/>
          </a:xfrm>
        </p:spPr>
        <p:txBody>
          <a:bodyPr/>
          <a:lstStyle/>
          <a:p>
            <a:r>
              <a:rPr lang="sr-Cyrl-RS" b="1" dirty="0"/>
              <a:t>Допринос пројекта</a:t>
            </a:r>
            <a:endParaRPr lang="sr-Latn-R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1B4D4F-1D58-4BEE-A88A-DB5F52931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041340"/>
              </p:ext>
            </p:extLst>
          </p:nvPr>
        </p:nvGraphicFramePr>
        <p:xfrm>
          <a:off x="397427" y="1454426"/>
          <a:ext cx="11410260" cy="511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2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38CD-732F-47FC-82B2-DC5ABF85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144424"/>
            <a:ext cx="10800074" cy="1280890"/>
          </a:xfrm>
        </p:spPr>
        <p:txBody>
          <a:bodyPr/>
          <a:lstStyle/>
          <a:p>
            <a:pPr algn="ctr"/>
            <a:r>
              <a:rPr lang="sr-Cyrl-RS" b="1" dirty="0"/>
              <a:t>Праваци иновирања наставног процеса</a:t>
            </a:r>
            <a:endParaRPr lang="sr-Latn-R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8646908"/>
              </p:ext>
            </p:extLst>
          </p:nvPr>
        </p:nvGraphicFramePr>
        <p:xfrm>
          <a:off x="461554" y="989632"/>
          <a:ext cx="11303726" cy="548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-Up Arrow 5"/>
          <p:cNvSpPr/>
          <p:nvPr/>
        </p:nvSpPr>
        <p:spPr>
          <a:xfrm>
            <a:off x="3709717" y="4711337"/>
            <a:ext cx="4789715" cy="1619795"/>
          </a:xfrm>
          <a:prstGeom prst="leftRigh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38CD-732F-47FC-82B2-DC5ABF85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3" y="83464"/>
            <a:ext cx="10800074" cy="99639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активне</a:t>
            </a:r>
            <a:r>
              <a:rPr lang="en-US" b="1" dirty="0"/>
              <a:t> </a:t>
            </a:r>
            <a:r>
              <a:rPr lang="en-US" b="1" dirty="0" err="1"/>
              <a:t>методе</a:t>
            </a:r>
            <a:r>
              <a:rPr lang="en-US" b="1" dirty="0"/>
              <a:t> </a:t>
            </a:r>
            <a:r>
              <a:rPr lang="en-US" b="1" dirty="0" err="1"/>
              <a:t>учења</a:t>
            </a:r>
            <a:r>
              <a:rPr lang="en-US" b="1" dirty="0"/>
              <a:t> и </a:t>
            </a:r>
            <a:r>
              <a:rPr lang="en-US" b="1" dirty="0" err="1"/>
              <a:t>реализацију</a:t>
            </a:r>
            <a:r>
              <a:rPr lang="en-US" b="1" dirty="0"/>
              <a:t> </a:t>
            </a:r>
            <a:r>
              <a:rPr lang="en-US" b="1" dirty="0" err="1"/>
              <a:t>пројектне</a:t>
            </a:r>
            <a:r>
              <a:rPr lang="en-US" b="1" dirty="0"/>
              <a:t> </a:t>
            </a:r>
            <a:r>
              <a:rPr lang="en-US" b="1" dirty="0" err="1"/>
              <a:t>наставе</a:t>
            </a:r>
            <a:endParaRPr lang="sr-Latn-R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7865557"/>
              </p:ext>
            </p:extLst>
          </p:nvPr>
        </p:nvGraphicFramePr>
        <p:xfrm>
          <a:off x="0" y="1079863"/>
          <a:ext cx="12192000" cy="577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4590" y="3295624"/>
            <a:ext cx="534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Хвала на пажњи!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9405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53" y="3890665"/>
            <a:ext cx="3956447" cy="2967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38" y="4647469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3" y="0"/>
            <a:ext cx="3963045" cy="375728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6"/>
          <a:srcRect l="4231" t="13221" r="63846" b="76751"/>
          <a:stretch/>
        </p:blipFill>
        <p:spPr bwMode="auto">
          <a:xfrm>
            <a:off x="360996" y="230777"/>
            <a:ext cx="3348855" cy="1284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7"/>
          <a:srcRect l="22693" t="13447" r="49615" b="75638"/>
          <a:stretch/>
        </p:blipFill>
        <p:spPr bwMode="auto">
          <a:xfrm>
            <a:off x="69667" y="1878644"/>
            <a:ext cx="4101737" cy="1168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8"/>
          <a:srcRect l="30897" t="17778" r="33590" b="57834"/>
          <a:stretch/>
        </p:blipFill>
        <p:spPr bwMode="auto">
          <a:xfrm>
            <a:off x="3126377" y="373923"/>
            <a:ext cx="4458789" cy="1504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96490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335</TotalTime>
  <Words>585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ПОРТАЛ ЗА ДИГИТАЛНО УЧЕЊЕ У ФУНКЦИЈИ РАЗВОЈА ПРЕДУЗЕТНИШТВА И ПОДСТИЦАЊА ЗАПОШЉАВАЊА СТУДЕНАТА AКАДЕМИЈЕ СТРУКОВНИХ СТУДИЈА ЗАПАДНА СРБИЈА – ОДСЕК ВАЉЕВО, У ЕПИДЕМИОЛОШКИМ УСЛОВИМА (ДИГИТЕДУ)</vt:lpstr>
      <vt:lpstr>ДИГИТЕДУ</vt:lpstr>
      <vt:lpstr>Општи циљ пројекта</vt:lpstr>
      <vt:lpstr>Специфични циљеви пројекта</vt:lpstr>
      <vt:lpstr>Специфични циљеви пројекта</vt:lpstr>
      <vt:lpstr>Допринос пројекта</vt:lpstr>
      <vt:lpstr>Праваци иновирања наставног процеса</vt:lpstr>
      <vt:lpstr>активне методе учења и реализацију пројектне наставе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ЗА ДИГИТАЛНО УЧЕЊЕ У ФУНКЦИЈИ РАЗВОЈА ПРЕДУЗЕТНИШТВА И ПОДСТИЦАЊА ЗАПОШЉАВАЊА СТУДЕНАТА AКАДЕМИЈЕ СТРУКОВНИХ СТУДИЈА ЗАПАДНА СРБИЈА – ОДСЕК ВАЉЕВО, У ЕПИДЕМИОЛОШКИМ УСЛОВИМА (ДИГИТЕДУ)</dc:title>
  <dc:creator>Marina Jankovic</dc:creator>
  <cp:lastModifiedBy>Marina Jankovic</cp:lastModifiedBy>
  <cp:revision>25</cp:revision>
  <dcterms:created xsi:type="dcterms:W3CDTF">2020-11-04T12:42:43Z</dcterms:created>
  <dcterms:modified xsi:type="dcterms:W3CDTF">2021-04-02T11:29:05Z</dcterms:modified>
</cp:coreProperties>
</file>